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8028"/>
  </p:normalViewPr>
  <p:slideViewPr>
    <p:cSldViewPr snapToGrid="0">
      <p:cViewPr varScale="1">
        <p:scale>
          <a:sx n="120" d="100"/>
          <a:sy n="120" d="100"/>
        </p:scale>
        <p:origin x="1304"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1241bd42f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1241bd42f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dirty="0"/>
              <a:t>Bienvenu dans cette présentation de REPERE, réseau d'évaluation précoce et de réinsertion</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1241bd42f5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1241bd42f5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Chez un individu porteur de vulnérabilités et qui rencontre des stresseurs environnementaux, plusieurs signes d'alerte doivent être repérés, afin d'éviter que la situation ne s'aggrave.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Commençons en haut au milieu : ces signes peuvent se manifester par des changements dans les contacts sociaux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Ils peuvent également s'exprimer au niveau individuel en haut à gauche par des sensations inhabituelles ..., des bouleversements émotionnels, des pensées parfois répétitives ... une motivation diminuée ou augmentée ... et des problèmes dits cognitifs au bas à droite ... D'autres parties du corps comme le cœur au dessus, les poumons, le ventre peuvent être le siège de ces signes d'alerte qu'il est impératif de repérer. Prenez le temps de bien lire chacun d'entre eux en revenant plus tard sur cette diapositive.</a:t>
            </a: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125eb454e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125eb454e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Dans certains cas, il est possible de discerner, derrière ces signes d'alerte, des symptômes déjà constitués.</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Commençons en haut au milieu : Il conviendra de rechercher des signes d'appels à l'examen physique, des symptômes dits somatiques à gauche, exprimés hors épisode dépressif, des troubles des conduites alimentaires, des symptômes anxieux particulièrement fréquents dans cette tranche d’âge, des symptômes psychotiques dits négatifs ou positifs, toute addiction avec ou sans substances propres à cette génération, des troubles cognitifs aisément identifiés et rapportés par les jeunes adultes, des perturbations de l'humeur de type maniaque ou hypomaniaque et dépressive ou </a:t>
            </a:r>
            <a:r>
              <a:rPr lang="fr-FR" dirty="0" err="1"/>
              <a:t>subdépressive</a:t>
            </a:r>
            <a:r>
              <a:rPr lang="fr-FR" dirty="0"/>
              <a:t>.</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125eb454ee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125eb454e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dirty="0"/>
              <a:t>Peut-être vous arrive t-il de vous inquiéter face à des signes d'alarme ou des symptômes. Afin de savoir quand référer l'individu à des professionnels de santé psychique, prenez en considération les indicateurs suivants :</a:t>
            </a: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125eb454ee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125eb454ee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Nous pouvons tous développer des facteurs de protection contre les conséquences de l'interaction entre vulnérabilités et stresseurs environnementaux. Oui, il existe des compétences permettant de limiter la survenue de signes ou de symptômes psychiques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Commençons en haut au milieu : avoir une vie sentimentale active, puis vers la droite un soutien social que ce soit in real life ou virtuel, des activités de loisirs que l'on apprécie, des boucliers que l'on peut développer seul ou avec l'aide de professionnels, une hygiène de vie respectant nos rythmes et besoins biologiques, des capacités pour être à l'aise dans la relation à l'autre, des activités qui nous permettent de grandir, de se développe, prendre soin de son image et de son identité afin de s'apprécier et de s'aimer à sa juste valeur.  Toutes ces compétences, si elles sont développées, aident à se sentir bien</a:t>
            </a: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125eb454ee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125eb454ee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Si vous évaluez que la situation le requiert, sachez que de nombreux partenaires locaux peuvent être sollicités. Ils participent, chacun à leur niveau, de la prévention des risques pour la santé des jeunes adultes et de l'accompagnement de ces derniers en cas de difficultés.</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Il y a bien-sûr les services de la psychiatrie sectorielle et intersectorielle publique à disposition des jeunes et de leurs proches, les professionnels libéraux de santé psychique et de santé somatique dont le médecin généraliste; toutes les structures d'actions médico-sociale et socio-judiciaire disséminées sur l'ensemble du territoire; les personnels de l'enseignement secondaire et supérieur en contact direct avec ces jeunes et, enfin, les partenaires communautaires propres à la ville de Suresnes.    </a:t>
            </a: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125eb454ee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125eb454ee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FR" dirty="0"/>
              <a:t>Comme nous venons de le voir, avec REPERE, être porteurs de vulnérabilité n'est pas synonyme de fatalité. </a:t>
            </a:r>
          </a:p>
          <a:p>
            <a:r>
              <a:rPr lang="fr-FR" dirty="0"/>
              <a:t>Les membres du réseau proposent un dispositif de repérage et d'évaluation précoces afin de prévenir les risques pour la santé psychique des jeunes adultes et de réinsertion pour limiter les conséquences fonctionnelles de ces troubles.  </a:t>
            </a: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125eb454ee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125eb454ee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dirty="0"/>
              <a:t>Voici les coordonnées pour nous joindre. </a:t>
            </a: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125eb454ee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125eb454ee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Repère est soutenu par l’Etablissement public de santé Erasme, la Fondation de France, la ville de Suresnes, la communauté professionnelle territoriale de santé de Suresnes, l’Hôpital Foch, le Centre hospitalier Théophile Roussel, l’UNAFAM, et le GHT </a:t>
            </a:r>
            <a:r>
              <a:rPr lang="fr-FR" dirty="0" err="1"/>
              <a:t>PsySud</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dirty="0"/>
              <a:t>Pour REPERE, un individu peut être porteur de vulnérabilités, mais il n'y a pas de fatalité à ce que celles-ci s'expriment.</a:t>
            </a: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1241bd42f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1241bd42f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L'approche de REPERE repose sur le modèle vulnérabilités-stress-compétences.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Ce modèle scientifique explique que l'apparition de symptômes découle d'une interaction entre, d'une part, des vulnérabilités </a:t>
            </a:r>
            <a:r>
              <a:rPr lang="fr-FR" dirty="0" err="1"/>
              <a:t>pré-existantes</a:t>
            </a:r>
            <a:r>
              <a:rPr lang="fr-FR" dirty="0"/>
              <a:t> chez l'individu er représentées en jaune ici</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128b83e0f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128b83e0f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et, d'autre part, des stresseurs de l'environnement représentés par les chevrons rouges.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Ainsi, quand un individu porteur de vulnérabilités rencontrent des stresseurs dans son environnement, son seuil de tolérance peut être dépassé ce qui risquera d'entraîner l'expression de symptômes. </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1241bd42f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1241bd42f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dirty="0"/>
              <a:t>Ainsi, quand un individu porteur de vulnérabilités rencontrent des stresseurs dans son environnement, son seuil de tolérance peut être dépassé ce qui risquera d'entraîner l'expression de symptômes. </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128b83e0f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128b83e0f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Cependant, cette apparition de symptômes n'est pas une fatalité.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L'individu, tout au long de sa vie, va pouvoir développer des compétences, présentées en vert ici, qui lui permettront de faire face à l'interaction entre vulnérabilités et stresseurs environnementaux.</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Ces compétences agiront en tant que facteurs de protection, en tant que boucliers, face au risque de survenu de </a:t>
            </a:r>
            <a:r>
              <a:rPr lang="fr-FR" dirty="0" err="1"/>
              <a:t>symptomes</a:t>
            </a:r>
            <a:r>
              <a:rPr lang="fr-FR" dirty="0"/>
              <a:t>. </a:t>
            </a: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1241bd42f5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1241bd42f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Chacun d'entre nous est potentiellement porteurs de vulnérabilités, qui peuvent toucher divers organes.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dirty="0"/>
              <a:t>On pense évidemment au cerveau quand il s'agit de symptômes psychiques, mais les autres organes comme les intestins, le </a:t>
            </a:r>
            <a:r>
              <a:rPr lang="fr-FR" dirty="0" err="1"/>
              <a:t>coeur</a:t>
            </a:r>
            <a:r>
              <a:rPr lang="fr-FR" dirty="0"/>
              <a:t>, les poumons, les reins peuvent être également vulnérables et impliqués dans l'apparition de ces symptômes.</a:t>
            </a: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1241bd42f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1241bd42f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La vie quotidienne est, quant à elle, une inépuisable source de stresseurs environnementaux.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Commençons en haut à gauche puis vers la droite : il peut s'agir d'évènements survenant très tôt comme pendant la grossesse ou plus tardifs comme les changements de mode vie.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L'environnement social et les difficultés rencontrées avec les autres, les stimulations sensorielles sont également sources de stress.</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Enfin, en bas de gauche à droite tous les défis que rencontre un jeune adulte, en termes d'orientation sexuelle, de projets d'avenir, d'usage de substances, d'émotions fortes et même d'alimentation contribuent à la charge de stress environnemental.</a:t>
            </a: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0.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1.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image" Target="../media/image30.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2.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31.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4.png"/><Relationship Id="rId12" Type="http://schemas.openxmlformats.org/officeDocument/2006/relationships/image" Target="../media/image9.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jp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10.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10.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11.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12.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slideLayout" Target="../slideLayouts/slideLayout1.xml"/><Relationship Id="rId7" Type="http://schemas.openxmlformats.org/officeDocument/2006/relationships/image" Target="../media/image15.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jpg"/><Relationship Id="rId5" Type="http://schemas.openxmlformats.org/officeDocument/2006/relationships/image" Target="../media/image13.jpg"/><Relationship Id="rId10" Type="http://schemas.openxmlformats.org/officeDocument/2006/relationships/image" Target="../media/image1.png"/><Relationship Id="rId4" Type="http://schemas.openxmlformats.org/officeDocument/2006/relationships/notesSlide" Target="../notesSlides/notesSlide8.xml"/><Relationship Id="rId9" Type="http://schemas.openxmlformats.org/officeDocument/2006/relationships/image" Target="../media/image17.jpg"/></Relationships>
</file>

<file path=ppt/slides/_rels/slide9.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jpg"/><Relationship Id="rId3" Type="http://schemas.openxmlformats.org/officeDocument/2006/relationships/slideLayout" Target="../slideLayouts/slideLayout1.xml"/><Relationship Id="rId7" Type="http://schemas.openxmlformats.org/officeDocument/2006/relationships/image" Target="../media/image20.jpg"/><Relationship Id="rId12" Type="http://schemas.openxmlformats.org/officeDocument/2006/relationships/image" Target="../media/image25.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5" Type="http://schemas.openxmlformats.org/officeDocument/2006/relationships/image" Target="../media/image1.png"/><Relationship Id="rId10" Type="http://schemas.openxmlformats.org/officeDocument/2006/relationships/image" Target="../media/image23.jpg"/><Relationship Id="rId4" Type="http://schemas.openxmlformats.org/officeDocument/2006/relationships/notesSlide" Target="../notesSlides/notesSlide9.xml"/><Relationship Id="rId9" Type="http://schemas.openxmlformats.org/officeDocument/2006/relationships/image" Target="../media/image22.jpg"/><Relationship Id="rId1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1597500" y="1709700"/>
            <a:ext cx="5949000" cy="18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sz="3000" b="1">
                <a:solidFill>
                  <a:srgbClr val="0B5394"/>
                </a:solidFill>
              </a:rPr>
              <a:t>REPÈRE</a:t>
            </a:r>
            <a:endParaRPr b="1">
              <a:solidFill>
                <a:srgbClr val="0B5394"/>
              </a:solidFill>
            </a:endParaRPr>
          </a:p>
          <a:p>
            <a:pPr marL="0" lvl="0" indent="0" algn="ctr" rtl="0">
              <a:spcBef>
                <a:spcPts val="0"/>
              </a:spcBef>
              <a:spcAft>
                <a:spcPts val="0"/>
              </a:spcAft>
              <a:buClr>
                <a:schemeClr val="dk1"/>
              </a:buClr>
              <a:buSzPts val="1100"/>
              <a:buFont typeface="Arial"/>
              <a:buNone/>
            </a:pPr>
            <a:r>
              <a:rPr lang="fr" sz="1500" b="1">
                <a:solidFill>
                  <a:srgbClr val="0B5394"/>
                </a:solidFill>
              </a:rPr>
              <a:t>Réseau d’évaluation précoce et de réinsertion</a:t>
            </a:r>
            <a:endParaRPr sz="1500" b="1">
              <a:solidFill>
                <a:srgbClr val="0B5394"/>
              </a:solidFill>
            </a:endParaRPr>
          </a:p>
          <a:p>
            <a:pPr marL="0" lvl="0" indent="0" algn="ctr" rtl="0">
              <a:spcBef>
                <a:spcPts val="0"/>
              </a:spcBef>
              <a:spcAft>
                <a:spcPts val="0"/>
              </a:spcAft>
              <a:buNone/>
            </a:pPr>
            <a:endParaRPr b="1">
              <a:solidFill>
                <a:srgbClr val="0B5394"/>
              </a:solidFill>
            </a:endParaRPr>
          </a:p>
        </p:txBody>
      </p:sp>
      <p:sp>
        <p:nvSpPr>
          <p:cNvPr id="55" name="Google Shape;55;p13"/>
          <p:cNvSpPr txBox="1"/>
          <p:nvPr/>
        </p:nvSpPr>
        <p:spPr>
          <a:xfrm>
            <a:off x="2709000" y="4302300"/>
            <a:ext cx="3726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800">
                <a:solidFill>
                  <a:srgbClr val="0B5394"/>
                </a:solidFill>
              </a:rPr>
              <a:t>Joséphine CAUBEL &amp; Laurent LECARDEUR</a:t>
            </a:r>
            <a:endParaRPr sz="800">
              <a:solidFill>
                <a:srgbClr val="0B5394"/>
              </a:solidFill>
            </a:endParaRPr>
          </a:p>
        </p:txBody>
      </p:sp>
      <p:pic>
        <p:nvPicPr>
          <p:cNvPr id="3" name="Audio 2">
            <a:hlinkClick r:id="" action="ppaction://media"/>
            <a:extLst>
              <a:ext uri="{FF2B5EF4-FFF2-40B4-BE49-F238E27FC236}">
                <a16:creationId xmlns:a16="http://schemas.microsoft.com/office/drawing/2014/main" id="{1D267111-0549-65BE-3792-8EBF4FFB22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65"/>
    </mc:Choice>
    <mc:Fallback>
      <p:transition spd="slow" advTm="7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2"/>
          <p:cNvPicPr preferRelativeResize="0"/>
          <p:nvPr/>
        </p:nvPicPr>
        <p:blipFill>
          <a:blip r:embed="rId5">
            <a:alphaModFix/>
          </a:blip>
          <a:stretch>
            <a:fillRect/>
          </a:stretch>
        </p:blipFill>
        <p:spPr>
          <a:xfrm>
            <a:off x="3515700" y="1962250"/>
            <a:ext cx="1701400" cy="2086543"/>
          </a:xfrm>
          <a:prstGeom prst="rect">
            <a:avLst/>
          </a:prstGeom>
          <a:noFill/>
          <a:ln>
            <a:noFill/>
          </a:ln>
        </p:spPr>
      </p:pic>
      <p:sp>
        <p:nvSpPr>
          <p:cNvPr id="143" name="Google Shape;143;p22"/>
          <p:cNvSpPr txBox="1"/>
          <p:nvPr/>
        </p:nvSpPr>
        <p:spPr>
          <a:xfrm>
            <a:off x="533400" y="457200"/>
            <a:ext cx="5507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b="1">
                <a:solidFill>
                  <a:srgbClr val="F8B74C"/>
                </a:solidFill>
              </a:rPr>
              <a:t>Vulnérabilités</a:t>
            </a:r>
            <a:r>
              <a:rPr lang="fr" b="1">
                <a:solidFill>
                  <a:srgbClr val="0B5394"/>
                </a:solidFill>
              </a:rPr>
              <a:t> </a:t>
            </a:r>
            <a:r>
              <a:rPr lang="fr" b="1">
                <a:solidFill>
                  <a:srgbClr val="EB2530"/>
                </a:solidFill>
              </a:rPr>
              <a:t>Stressées</a:t>
            </a:r>
            <a:endParaRPr b="1">
              <a:solidFill>
                <a:srgbClr val="74AA50"/>
              </a:solidFill>
            </a:endParaRPr>
          </a:p>
          <a:p>
            <a:pPr marL="0" lvl="0" indent="0" algn="l" rtl="0">
              <a:spcBef>
                <a:spcPts val="0"/>
              </a:spcBef>
              <a:spcAft>
                <a:spcPts val="0"/>
              </a:spcAft>
              <a:buNone/>
            </a:pPr>
            <a:r>
              <a:rPr lang="fr" sz="1200">
                <a:solidFill>
                  <a:srgbClr val="EB2530"/>
                </a:solidFill>
              </a:rPr>
              <a:t>Signes d’alerte</a:t>
            </a:r>
            <a:endParaRPr sz="1200">
              <a:solidFill>
                <a:srgbClr val="EB2530"/>
              </a:solidFill>
            </a:endParaRPr>
          </a:p>
        </p:txBody>
      </p:sp>
      <p:sp>
        <p:nvSpPr>
          <p:cNvPr id="144" name="Google Shape;144;p22"/>
          <p:cNvSpPr txBox="1"/>
          <p:nvPr/>
        </p:nvSpPr>
        <p:spPr>
          <a:xfrm>
            <a:off x="533400" y="966000"/>
            <a:ext cx="22443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F8B74C"/>
                </a:solidFill>
              </a:rPr>
              <a:t>Sensations</a:t>
            </a:r>
            <a:endParaRPr sz="900" b="1">
              <a:solidFill>
                <a:srgbClr val="F8B74C"/>
              </a:solidFill>
            </a:endParaRPr>
          </a:p>
          <a:p>
            <a:pPr marL="0" lvl="0" indent="0" algn="l" rtl="0">
              <a:spcBef>
                <a:spcPts val="0"/>
              </a:spcBef>
              <a:spcAft>
                <a:spcPts val="0"/>
              </a:spcAft>
              <a:buNone/>
            </a:pPr>
            <a:r>
              <a:rPr lang="fr" sz="900">
                <a:solidFill>
                  <a:srgbClr val="0B5394"/>
                </a:solidFill>
              </a:rPr>
              <a:t>Hypersensibilité aux stimuli externes</a:t>
            </a:r>
            <a:endParaRPr sz="900">
              <a:solidFill>
                <a:srgbClr val="0B5394"/>
              </a:solidFill>
            </a:endParaRPr>
          </a:p>
          <a:p>
            <a:pPr marL="0" lvl="0" indent="0" algn="l" rtl="0">
              <a:spcBef>
                <a:spcPts val="0"/>
              </a:spcBef>
              <a:spcAft>
                <a:spcPts val="0"/>
              </a:spcAft>
              <a:buNone/>
            </a:pPr>
            <a:r>
              <a:rPr lang="fr" sz="900">
                <a:solidFill>
                  <a:srgbClr val="0B5394"/>
                </a:solidFill>
              </a:rPr>
              <a:t>Perturbations psychomotrices</a:t>
            </a:r>
            <a:endParaRPr sz="900">
              <a:solidFill>
                <a:srgbClr val="0B5394"/>
              </a:solidFill>
            </a:endParaRPr>
          </a:p>
          <a:p>
            <a:pPr marL="0" lvl="0" indent="0" algn="l" rtl="0">
              <a:spcBef>
                <a:spcPts val="0"/>
              </a:spcBef>
              <a:spcAft>
                <a:spcPts val="0"/>
              </a:spcAft>
              <a:buNone/>
            </a:pPr>
            <a:r>
              <a:rPr lang="fr" sz="900">
                <a:solidFill>
                  <a:srgbClr val="0B5394"/>
                </a:solidFill>
              </a:rPr>
              <a:t>Scarifications</a:t>
            </a:r>
            <a:endParaRPr sz="900">
              <a:solidFill>
                <a:srgbClr val="0B5394"/>
              </a:solidFill>
            </a:endParaRPr>
          </a:p>
          <a:p>
            <a:pPr marL="0" lvl="0" indent="0" algn="l" rtl="0">
              <a:spcBef>
                <a:spcPts val="0"/>
              </a:spcBef>
              <a:spcAft>
                <a:spcPts val="0"/>
              </a:spcAft>
              <a:buNone/>
            </a:pPr>
            <a:r>
              <a:rPr lang="fr" sz="900">
                <a:solidFill>
                  <a:srgbClr val="0B5394"/>
                </a:solidFill>
              </a:rPr>
              <a:t>Énergie diminuée / augmentée</a:t>
            </a:r>
            <a:endParaRPr sz="900">
              <a:solidFill>
                <a:srgbClr val="0B5394"/>
              </a:solidFill>
            </a:endParaRPr>
          </a:p>
          <a:p>
            <a:pPr marL="0" lvl="0" indent="0" algn="l" rtl="0">
              <a:spcBef>
                <a:spcPts val="0"/>
              </a:spcBef>
              <a:spcAft>
                <a:spcPts val="0"/>
              </a:spcAft>
              <a:buNone/>
            </a:pPr>
            <a:r>
              <a:rPr lang="fr" sz="900">
                <a:solidFill>
                  <a:srgbClr val="0B5394"/>
                </a:solidFill>
              </a:rPr>
              <a:t>Ballonnements, constipation</a:t>
            </a:r>
            <a:endParaRPr sz="900">
              <a:solidFill>
                <a:srgbClr val="0B5394"/>
              </a:solidFill>
            </a:endParaRPr>
          </a:p>
          <a:p>
            <a:pPr marL="0" lvl="0" indent="0" algn="l" rtl="0">
              <a:spcBef>
                <a:spcPts val="0"/>
              </a:spcBef>
              <a:spcAft>
                <a:spcPts val="0"/>
              </a:spcAft>
              <a:buNone/>
            </a:pPr>
            <a:r>
              <a:rPr lang="fr" sz="900">
                <a:solidFill>
                  <a:srgbClr val="0B5394"/>
                </a:solidFill>
              </a:rPr>
              <a:t>Diarrhée, nausées, vomissements</a:t>
            </a:r>
            <a:endParaRPr sz="900">
              <a:solidFill>
                <a:srgbClr val="0B5394"/>
              </a:solidFill>
            </a:endParaRPr>
          </a:p>
        </p:txBody>
      </p:sp>
      <p:sp>
        <p:nvSpPr>
          <p:cNvPr id="145" name="Google Shape;145;p22"/>
          <p:cNvSpPr txBox="1"/>
          <p:nvPr/>
        </p:nvSpPr>
        <p:spPr>
          <a:xfrm>
            <a:off x="3515700" y="1042200"/>
            <a:ext cx="19578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F8B74C"/>
                </a:solidFill>
              </a:rPr>
              <a:t>Contact sociaux</a:t>
            </a:r>
            <a:endParaRPr sz="900" b="1">
              <a:solidFill>
                <a:srgbClr val="F8B74C"/>
              </a:solidFill>
            </a:endParaRPr>
          </a:p>
          <a:p>
            <a:pPr marL="0" lvl="0" indent="0" algn="l" rtl="0">
              <a:spcBef>
                <a:spcPts val="0"/>
              </a:spcBef>
              <a:spcAft>
                <a:spcPts val="0"/>
              </a:spcAft>
              <a:buNone/>
            </a:pPr>
            <a:r>
              <a:rPr lang="fr" sz="900">
                <a:solidFill>
                  <a:srgbClr val="0B5394"/>
                </a:solidFill>
              </a:rPr>
              <a:t>Repli sur soi</a:t>
            </a:r>
            <a:endParaRPr sz="900">
              <a:solidFill>
                <a:srgbClr val="0B5394"/>
              </a:solidFill>
            </a:endParaRPr>
          </a:p>
          <a:p>
            <a:pPr marL="0" lvl="0" indent="0" algn="l" rtl="0">
              <a:spcBef>
                <a:spcPts val="0"/>
              </a:spcBef>
              <a:spcAft>
                <a:spcPts val="0"/>
              </a:spcAft>
              <a:buNone/>
            </a:pPr>
            <a:r>
              <a:rPr lang="fr" sz="900">
                <a:solidFill>
                  <a:srgbClr val="0B5394"/>
                </a:solidFill>
              </a:rPr>
              <a:t>Augmentation disproportionnée</a:t>
            </a:r>
            <a:endParaRPr sz="900">
              <a:solidFill>
                <a:srgbClr val="0B5394"/>
              </a:solidFill>
            </a:endParaRPr>
          </a:p>
          <a:p>
            <a:pPr marL="0" lvl="0" indent="0" algn="l" rtl="0">
              <a:spcBef>
                <a:spcPts val="0"/>
              </a:spcBef>
              <a:spcAft>
                <a:spcPts val="0"/>
              </a:spcAft>
              <a:buNone/>
            </a:pPr>
            <a:r>
              <a:rPr lang="fr" sz="900">
                <a:solidFill>
                  <a:srgbClr val="0B5394"/>
                </a:solidFill>
              </a:rPr>
              <a:t>Méfiance / suspicion</a:t>
            </a:r>
            <a:endParaRPr sz="900">
              <a:solidFill>
                <a:srgbClr val="0B5394"/>
              </a:solidFill>
            </a:endParaRPr>
          </a:p>
          <a:p>
            <a:pPr marL="0" lvl="0" indent="0" algn="l" rtl="0">
              <a:spcBef>
                <a:spcPts val="0"/>
              </a:spcBef>
              <a:spcAft>
                <a:spcPts val="0"/>
              </a:spcAft>
              <a:buNone/>
            </a:pPr>
            <a:r>
              <a:rPr lang="fr" sz="900">
                <a:solidFill>
                  <a:srgbClr val="0B5394"/>
                </a:solidFill>
              </a:rPr>
              <a:t>Maladresse sociale</a:t>
            </a:r>
            <a:endParaRPr sz="900">
              <a:solidFill>
                <a:srgbClr val="0B5394"/>
              </a:solidFill>
            </a:endParaRPr>
          </a:p>
          <a:p>
            <a:pPr marL="0" lvl="0" indent="0" algn="l" rtl="0">
              <a:spcBef>
                <a:spcPts val="0"/>
              </a:spcBef>
              <a:spcAft>
                <a:spcPts val="0"/>
              </a:spcAft>
              <a:buNone/>
            </a:pPr>
            <a:r>
              <a:rPr lang="fr" sz="900">
                <a:solidFill>
                  <a:srgbClr val="0B5394"/>
                </a:solidFill>
              </a:rPr>
              <a:t>Déscolarisation</a:t>
            </a:r>
            <a:endParaRPr sz="900">
              <a:solidFill>
                <a:srgbClr val="0B5394"/>
              </a:solidFill>
            </a:endParaRPr>
          </a:p>
        </p:txBody>
      </p:sp>
      <p:sp>
        <p:nvSpPr>
          <p:cNvPr id="146" name="Google Shape;146;p22"/>
          <p:cNvSpPr txBox="1"/>
          <p:nvPr/>
        </p:nvSpPr>
        <p:spPr>
          <a:xfrm>
            <a:off x="6211500" y="966000"/>
            <a:ext cx="23991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F8B74C"/>
                </a:solidFill>
              </a:rPr>
              <a:t>Ventre</a:t>
            </a:r>
            <a:endParaRPr sz="900" b="1">
              <a:solidFill>
                <a:srgbClr val="F8B74C"/>
              </a:solidFill>
            </a:endParaRPr>
          </a:p>
          <a:p>
            <a:pPr marL="0" lvl="0" indent="0" algn="l" rtl="0">
              <a:spcBef>
                <a:spcPts val="0"/>
              </a:spcBef>
              <a:spcAft>
                <a:spcPts val="0"/>
              </a:spcAft>
              <a:buNone/>
            </a:pPr>
            <a:r>
              <a:rPr lang="fr" sz="900">
                <a:solidFill>
                  <a:srgbClr val="0B5394"/>
                </a:solidFill>
              </a:rPr>
              <a:t>Obésité/maigreur morbide</a:t>
            </a:r>
            <a:endParaRPr sz="900">
              <a:solidFill>
                <a:srgbClr val="0B5394"/>
              </a:solidFill>
            </a:endParaRPr>
          </a:p>
          <a:p>
            <a:pPr marL="0" lvl="0" indent="0" algn="l" rtl="0">
              <a:spcBef>
                <a:spcPts val="0"/>
              </a:spcBef>
              <a:spcAft>
                <a:spcPts val="0"/>
              </a:spcAft>
              <a:buNone/>
            </a:pPr>
            <a:r>
              <a:rPr lang="fr" sz="900">
                <a:solidFill>
                  <a:srgbClr val="0B5394"/>
                </a:solidFill>
              </a:rPr>
              <a:t>Difficultés à l’activité physique</a:t>
            </a:r>
            <a:endParaRPr sz="900">
              <a:solidFill>
                <a:srgbClr val="0B5394"/>
              </a:solidFill>
            </a:endParaRPr>
          </a:p>
          <a:p>
            <a:pPr marL="0" lvl="0" indent="0" algn="l" rtl="0">
              <a:spcBef>
                <a:spcPts val="0"/>
              </a:spcBef>
              <a:spcAft>
                <a:spcPts val="0"/>
              </a:spcAft>
              <a:buNone/>
            </a:pPr>
            <a:r>
              <a:rPr lang="fr" sz="900">
                <a:solidFill>
                  <a:srgbClr val="0B5394"/>
                </a:solidFill>
              </a:rPr>
              <a:t>Se trouver trop gros</a:t>
            </a:r>
            <a:endParaRPr sz="900">
              <a:solidFill>
                <a:srgbClr val="0B5394"/>
              </a:solidFill>
            </a:endParaRPr>
          </a:p>
          <a:p>
            <a:pPr marL="0" lvl="0" indent="0" algn="l" rtl="0">
              <a:spcBef>
                <a:spcPts val="0"/>
              </a:spcBef>
              <a:spcAft>
                <a:spcPts val="0"/>
              </a:spcAft>
              <a:buNone/>
            </a:pPr>
            <a:r>
              <a:rPr lang="fr" sz="900">
                <a:solidFill>
                  <a:srgbClr val="0B5394"/>
                </a:solidFill>
              </a:rPr>
              <a:t>Augmentation / diminution de l’alimentation</a:t>
            </a:r>
            <a:endParaRPr sz="900">
              <a:solidFill>
                <a:srgbClr val="0B5394"/>
              </a:solidFill>
            </a:endParaRPr>
          </a:p>
        </p:txBody>
      </p:sp>
      <p:sp>
        <p:nvSpPr>
          <p:cNvPr id="147" name="Google Shape;147;p22"/>
          <p:cNvSpPr txBox="1"/>
          <p:nvPr/>
        </p:nvSpPr>
        <p:spPr>
          <a:xfrm>
            <a:off x="6211500" y="1769400"/>
            <a:ext cx="19578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F8B74C"/>
                </a:solidFill>
              </a:rPr>
              <a:t>Respiration</a:t>
            </a:r>
            <a:endParaRPr sz="900" b="1">
              <a:solidFill>
                <a:srgbClr val="F8B74C"/>
              </a:solidFill>
            </a:endParaRPr>
          </a:p>
          <a:p>
            <a:pPr marL="0" lvl="0" indent="0" algn="l" rtl="0">
              <a:spcBef>
                <a:spcPts val="0"/>
              </a:spcBef>
              <a:spcAft>
                <a:spcPts val="0"/>
              </a:spcAft>
              <a:buNone/>
            </a:pPr>
            <a:r>
              <a:rPr lang="fr" sz="900">
                <a:solidFill>
                  <a:srgbClr val="0B5394"/>
                </a:solidFill>
              </a:rPr>
              <a:t>Hyperventilation / étouffement</a:t>
            </a:r>
            <a:endParaRPr sz="900">
              <a:solidFill>
                <a:srgbClr val="0B5394"/>
              </a:solidFill>
            </a:endParaRPr>
          </a:p>
          <a:p>
            <a:pPr marL="0" lvl="0" indent="0" algn="l" rtl="0">
              <a:spcBef>
                <a:spcPts val="0"/>
              </a:spcBef>
              <a:spcAft>
                <a:spcPts val="0"/>
              </a:spcAft>
              <a:buNone/>
            </a:pPr>
            <a:r>
              <a:rPr lang="fr" sz="900">
                <a:solidFill>
                  <a:srgbClr val="0B5394"/>
                </a:solidFill>
              </a:rPr>
              <a:t>Essoufflement</a:t>
            </a:r>
            <a:endParaRPr sz="900">
              <a:solidFill>
                <a:srgbClr val="0B5394"/>
              </a:solidFill>
            </a:endParaRPr>
          </a:p>
          <a:p>
            <a:pPr marL="0" lvl="0" indent="0" algn="l" rtl="0">
              <a:spcBef>
                <a:spcPts val="0"/>
              </a:spcBef>
              <a:spcAft>
                <a:spcPts val="0"/>
              </a:spcAft>
              <a:buNone/>
            </a:pPr>
            <a:r>
              <a:rPr lang="fr" sz="900">
                <a:solidFill>
                  <a:srgbClr val="0B5394"/>
                </a:solidFill>
              </a:rPr>
              <a:t>Douleurs thoraciques</a:t>
            </a:r>
            <a:endParaRPr sz="900">
              <a:solidFill>
                <a:srgbClr val="0B5394"/>
              </a:solidFill>
            </a:endParaRPr>
          </a:p>
          <a:p>
            <a:pPr marL="0" lvl="0" indent="0" algn="l" rtl="0">
              <a:spcBef>
                <a:spcPts val="0"/>
              </a:spcBef>
              <a:spcAft>
                <a:spcPts val="0"/>
              </a:spcAft>
              <a:buNone/>
            </a:pPr>
            <a:r>
              <a:rPr lang="fr" sz="900">
                <a:solidFill>
                  <a:srgbClr val="0B5394"/>
                </a:solidFill>
              </a:rPr>
              <a:t>Cancer pulmonaire</a:t>
            </a:r>
            <a:endParaRPr sz="900">
              <a:solidFill>
                <a:srgbClr val="0B5394"/>
              </a:solidFill>
            </a:endParaRPr>
          </a:p>
        </p:txBody>
      </p:sp>
      <p:sp>
        <p:nvSpPr>
          <p:cNvPr id="148" name="Google Shape;148;p22"/>
          <p:cNvSpPr txBox="1"/>
          <p:nvPr/>
        </p:nvSpPr>
        <p:spPr>
          <a:xfrm>
            <a:off x="6211500" y="2572800"/>
            <a:ext cx="1957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F8B74C"/>
                </a:solidFill>
              </a:rPr>
              <a:t>Cœur</a:t>
            </a:r>
            <a:endParaRPr sz="900" b="1">
              <a:solidFill>
                <a:srgbClr val="F8B74C"/>
              </a:solidFill>
            </a:endParaRPr>
          </a:p>
          <a:p>
            <a:pPr marL="0" lvl="0" indent="0" algn="l" rtl="0">
              <a:spcBef>
                <a:spcPts val="0"/>
              </a:spcBef>
              <a:spcAft>
                <a:spcPts val="0"/>
              </a:spcAft>
              <a:buNone/>
            </a:pPr>
            <a:r>
              <a:rPr lang="fr" sz="900">
                <a:solidFill>
                  <a:srgbClr val="0B5394"/>
                </a:solidFill>
              </a:rPr>
              <a:t>Hypertension artérielle</a:t>
            </a:r>
            <a:endParaRPr sz="900">
              <a:solidFill>
                <a:srgbClr val="0B5394"/>
              </a:solidFill>
            </a:endParaRPr>
          </a:p>
          <a:p>
            <a:pPr marL="0" lvl="0" indent="0" algn="l" rtl="0">
              <a:spcBef>
                <a:spcPts val="0"/>
              </a:spcBef>
              <a:spcAft>
                <a:spcPts val="0"/>
              </a:spcAft>
              <a:buNone/>
            </a:pPr>
            <a:r>
              <a:rPr lang="fr" sz="900">
                <a:solidFill>
                  <a:srgbClr val="0B5394"/>
                </a:solidFill>
              </a:rPr>
              <a:t>Palpitations</a:t>
            </a:r>
            <a:endParaRPr sz="900">
              <a:solidFill>
                <a:srgbClr val="0B5394"/>
              </a:solidFill>
            </a:endParaRPr>
          </a:p>
          <a:p>
            <a:pPr marL="0" lvl="0" indent="0" algn="l" rtl="0">
              <a:spcBef>
                <a:spcPts val="0"/>
              </a:spcBef>
              <a:spcAft>
                <a:spcPts val="0"/>
              </a:spcAft>
              <a:buNone/>
            </a:pPr>
            <a:r>
              <a:rPr lang="fr" sz="900">
                <a:solidFill>
                  <a:srgbClr val="0B5394"/>
                </a:solidFill>
              </a:rPr>
              <a:t>Ralentissement cardiaque</a:t>
            </a:r>
            <a:endParaRPr sz="900">
              <a:solidFill>
                <a:srgbClr val="0B5394"/>
              </a:solidFill>
            </a:endParaRPr>
          </a:p>
        </p:txBody>
      </p:sp>
      <p:sp>
        <p:nvSpPr>
          <p:cNvPr id="149" name="Google Shape;149;p22"/>
          <p:cNvSpPr txBox="1"/>
          <p:nvPr/>
        </p:nvSpPr>
        <p:spPr>
          <a:xfrm>
            <a:off x="6211500" y="3235500"/>
            <a:ext cx="23991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F8B74C"/>
                </a:solidFill>
              </a:rPr>
              <a:t>Cognition</a:t>
            </a:r>
            <a:endParaRPr sz="900" b="1">
              <a:solidFill>
                <a:srgbClr val="F8B74C"/>
              </a:solidFill>
            </a:endParaRPr>
          </a:p>
          <a:p>
            <a:pPr marL="0" lvl="0" indent="0" algn="l" rtl="0">
              <a:spcBef>
                <a:spcPts val="0"/>
              </a:spcBef>
              <a:spcAft>
                <a:spcPts val="0"/>
              </a:spcAft>
              <a:buNone/>
            </a:pPr>
            <a:r>
              <a:rPr lang="fr" sz="900">
                <a:solidFill>
                  <a:srgbClr val="0B5394"/>
                </a:solidFill>
              </a:rPr>
              <a:t>Mémoire, concentration, flexibilité,</a:t>
            </a:r>
            <a:endParaRPr sz="900">
              <a:solidFill>
                <a:srgbClr val="0B5394"/>
              </a:solidFill>
            </a:endParaRPr>
          </a:p>
          <a:p>
            <a:pPr marL="0" lvl="0" indent="0" algn="l" rtl="0">
              <a:spcBef>
                <a:spcPts val="0"/>
              </a:spcBef>
              <a:spcAft>
                <a:spcPts val="0"/>
              </a:spcAft>
              <a:buNone/>
            </a:pPr>
            <a:r>
              <a:rPr lang="fr" sz="900">
                <a:solidFill>
                  <a:srgbClr val="0B5394"/>
                </a:solidFill>
              </a:rPr>
              <a:t>inhibition, organisation</a:t>
            </a:r>
            <a:endParaRPr sz="900">
              <a:solidFill>
                <a:srgbClr val="0B5394"/>
              </a:solidFill>
            </a:endParaRPr>
          </a:p>
          <a:p>
            <a:pPr marL="0" lvl="0" indent="0" algn="l" rtl="0">
              <a:spcBef>
                <a:spcPts val="0"/>
              </a:spcBef>
              <a:spcAft>
                <a:spcPts val="0"/>
              </a:spcAft>
              <a:buNone/>
            </a:pPr>
            <a:r>
              <a:rPr lang="fr" sz="900">
                <a:solidFill>
                  <a:srgbClr val="0B5394"/>
                </a:solidFill>
              </a:rPr>
              <a:t>Troubles du langage</a:t>
            </a:r>
            <a:endParaRPr sz="900">
              <a:solidFill>
                <a:srgbClr val="0B5394"/>
              </a:solidFill>
            </a:endParaRPr>
          </a:p>
          <a:p>
            <a:pPr marL="0" lvl="0" indent="0" algn="l" rtl="0">
              <a:spcBef>
                <a:spcPts val="0"/>
              </a:spcBef>
              <a:spcAft>
                <a:spcPts val="0"/>
              </a:spcAft>
              <a:buNone/>
            </a:pPr>
            <a:r>
              <a:rPr lang="fr" sz="900">
                <a:solidFill>
                  <a:srgbClr val="0B5394"/>
                </a:solidFill>
              </a:rPr>
              <a:t>Rires / sourires immotivés</a:t>
            </a:r>
            <a:endParaRPr sz="900">
              <a:solidFill>
                <a:srgbClr val="0B5394"/>
              </a:solidFill>
            </a:endParaRPr>
          </a:p>
          <a:p>
            <a:pPr marL="0" lvl="0" indent="0" algn="l" rtl="0">
              <a:spcBef>
                <a:spcPts val="0"/>
              </a:spcBef>
              <a:spcAft>
                <a:spcPts val="0"/>
              </a:spcAft>
              <a:buNone/>
            </a:pPr>
            <a:r>
              <a:rPr lang="fr" sz="900">
                <a:solidFill>
                  <a:srgbClr val="0B5394"/>
                </a:solidFill>
              </a:rPr>
              <a:t>Interprétativité / recherche de sens</a:t>
            </a:r>
            <a:endParaRPr sz="900">
              <a:solidFill>
                <a:srgbClr val="0B5394"/>
              </a:solidFill>
            </a:endParaRPr>
          </a:p>
          <a:p>
            <a:pPr marL="0" lvl="0" indent="0" algn="l" rtl="0">
              <a:spcBef>
                <a:spcPts val="0"/>
              </a:spcBef>
              <a:spcAft>
                <a:spcPts val="0"/>
              </a:spcAft>
              <a:buNone/>
            </a:pPr>
            <a:r>
              <a:rPr lang="fr" sz="900">
                <a:solidFill>
                  <a:srgbClr val="0B5394"/>
                </a:solidFill>
              </a:rPr>
              <a:t>Altération des perceptions</a:t>
            </a:r>
            <a:endParaRPr sz="900">
              <a:solidFill>
                <a:srgbClr val="0B5394"/>
              </a:solidFill>
            </a:endParaRPr>
          </a:p>
          <a:p>
            <a:pPr marL="0" lvl="0" indent="0" algn="l" rtl="0">
              <a:spcBef>
                <a:spcPts val="0"/>
              </a:spcBef>
              <a:spcAft>
                <a:spcPts val="0"/>
              </a:spcAft>
              <a:buNone/>
            </a:pPr>
            <a:r>
              <a:rPr lang="fr" sz="900">
                <a:solidFill>
                  <a:srgbClr val="0B5394"/>
                </a:solidFill>
              </a:rPr>
              <a:t>Pensée magique / superstition</a:t>
            </a:r>
            <a:endParaRPr sz="900">
              <a:solidFill>
                <a:srgbClr val="0B5394"/>
              </a:solidFill>
            </a:endParaRPr>
          </a:p>
          <a:p>
            <a:pPr marL="0" lvl="0" indent="0" algn="l" rtl="0">
              <a:spcBef>
                <a:spcPts val="0"/>
              </a:spcBef>
              <a:spcAft>
                <a:spcPts val="0"/>
              </a:spcAft>
              <a:buNone/>
            </a:pPr>
            <a:r>
              <a:rPr lang="fr" sz="900">
                <a:solidFill>
                  <a:srgbClr val="0B5394"/>
                </a:solidFill>
              </a:rPr>
              <a:t>Déréalisation</a:t>
            </a:r>
            <a:endParaRPr sz="900">
              <a:solidFill>
                <a:srgbClr val="0B5394"/>
              </a:solidFill>
            </a:endParaRPr>
          </a:p>
          <a:p>
            <a:pPr marL="0" lvl="0" indent="0" algn="l" rtl="0">
              <a:spcBef>
                <a:spcPts val="0"/>
              </a:spcBef>
              <a:spcAft>
                <a:spcPts val="0"/>
              </a:spcAft>
              <a:buNone/>
            </a:pPr>
            <a:r>
              <a:rPr lang="fr" sz="900">
                <a:solidFill>
                  <a:srgbClr val="0B5394"/>
                </a:solidFill>
              </a:rPr>
              <a:t>Bizarrerie</a:t>
            </a:r>
            <a:endParaRPr sz="900">
              <a:solidFill>
                <a:srgbClr val="0B5394"/>
              </a:solidFill>
            </a:endParaRPr>
          </a:p>
        </p:txBody>
      </p:sp>
      <p:sp>
        <p:nvSpPr>
          <p:cNvPr id="150" name="Google Shape;150;p22"/>
          <p:cNvSpPr txBox="1"/>
          <p:nvPr/>
        </p:nvSpPr>
        <p:spPr>
          <a:xfrm>
            <a:off x="3515700" y="3930918"/>
            <a:ext cx="2399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F8B74C"/>
                </a:solidFill>
              </a:rPr>
              <a:t>Motivation</a:t>
            </a:r>
            <a:endParaRPr sz="900" b="1">
              <a:solidFill>
                <a:srgbClr val="F8B74C"/>
              </a:solidFill>
            </a:endParaRPr>
          </a:p>
          <a:p>
            <a:pPr marL="0" lvl="0" indent="0" algn="l" rtl="0">
              <a:spcBef>
                <a:spcPts val="0"/>
              </a:spcBef>
              <a:spcAft>
                <a:spcPts val="0"/>
              </a:spcAft>
              <a:buNone/>
            </a:pPr>
            <a:r>
              <a:rPr lang="fr" sz="900">
                <a:solidFill>
                  <a:srgbClr val="0B5394"/>
                </a:solidFill>
              </a:rPr>
              <a:t>Diminuée / augmentée</a:t>
            </a:r>
            <a:endParaRPr sz="900">
              <a:solidFill>
                <a:srgbClr val="0B5394"/>
              </a:solidFill>
            </a:endParaRPr>
          </a:p>
        </p:txBody>
      </p:sp>
      <p:sp>
        <p:nvSpPr>
          <p:cNvPr id="151" name="Google Shape;151;p22"/>
          <p:cNvSpPr txBox="1"/>
          <p:nvPr/>
        </p:nvSpPr>
        <p:spPr>
          <a:xfrm>
            <a:off x="533400" y="3373800"/>
            <a:ext cx="2399100" cy="143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F8B74C"/>
                </a:solidFill>
              </a:rPr>
              <a:t>Pensées</a:t>
            </a:r>
            <a:endParaRPr sz="900" b="1">
              <a:solidFill>
                <a:srgbClr val="F8B74C"/>
              </a:solidFill>
            </a:endParaRPr>
          </a:p>
          <a:p>
            <a:pPr marL="0" lvl="0" indent="0" algn="l" rtl="0">
              <a:spcBef>
                <a:spcPts val="0"/>
              </a:spcBef>
              <a:spcAft>
                <a:spcPts val="0"/>
              </a:spcAft>
              <a:buNone/>
            </a:pPr>
            <a:r>
              <a:rPr lang="fr" sz="900" i="1">
                <a:solidFill>
                  <a:srgbClr val="0B5394"/>
                </a:solidFill>
              </a:rPr>
              <a:t>On me veut du mal</a:t>
            </a:r>
            <a:endParaRPr sz="900" i="1">
              <a:solidFill>
                <a:srgbClr val="0B5394"/>
              </a:solidFill>
            </a:endParaRPr>
          </a:p>
          <a:p>
            <a:pPr marL="0" lvl="0" indent="0" algn="l" rtl="0">
              <a:spcBef>
                <a:spcPts val="0"/>
              </a:spcBef>
              <a:spcAft>
                <a:spcPts val="0"/>
              </a:spcAft>
              <a:buNone/>
            </a:pPr>
            <a:r>
              <a:rPr lang="fr" sz="900" i="1">
                <a:solidFill>
                  <a:srgbClr val="0B5394"/>
                </a:solidFill>
              </a:rPr>
              <a:t>Je suis nul</a:t>
            </a:r>
            <a:endParaRPr sz="900" i="1">
              <a:solidFill>
                <a:srgbClr val="0B5394"/>
              </a:solidFill>
            </a:endParaRPr>
          </a:p>
          <a:p>
            <a:pPr marL="0" lvl="0" indent="0" algn="l" rtl="0">
              <a:spcBef>
                <a:spcPts val="0"/>
              </a:spcBef>
              <a:spcAft>
                <a:spcPts val="0"/>
              </a:spcAft>
              <a:buNone/>
            </a:pPr>
            <a:r>
              <a:rPr lang="fr" sz="900" i="1">
                <a:solidFill>
                  <a:srgbClr val="0B5394"/>
                </a:solidFill>
              </a:rPr>
              <a:t>Je suis tout-puissant</a:t>
            </a:r>
            <a:endParaRPr sz="900" i="1">
              <a:solidFill>
                <a:srgbClr val="0B5394"/>
              </a:solidFill>
            </a:endParaRPr>
          </a:p>
          <a:p>
            <a:pPr marL="0" lvl="0" indent="0" algn="l" rtl="0">
              <a:spcBef>
                <a:spcPts val="0"/>
              </a:spcBef>
              <a:spcAft>
                <a:spcPts val="0"/>
              </a:spcAft>
              <a:buNone/>
            </a:pPr>
            <a:r>
              <a:rPr lang="fr" sz="900" i="1">
                <a:solidFill>
                  <a:srgbClr val="0B5394"/>
                </a:solidFill>
              </a:rPr>
              <a:t>Mon corps change</a:t>
            </a:r>
            <a:endParaRPr sz="900" i="1">
              <a:solidFill>
                <a:srgbClr val="0B5394"/>
              </a:solidFill>
            </a:endParaRPr>
          </a:p>
          <a:p>
            <a:pPr marL="0" lvl="0" indent="0" algn="l" rtl="0">
              <a:spcBef>
                <a:spcPts val="0"/>
              </a:spcBef>
              <a:spcAft>
                <a:spcPts val="0"/>
              </a:spcAft>
              <a:buNone/>
            </a:pPr>
            <a:r>
              <a:rPr lang="fr" sz="900" i="1">
                <a:solidFill>
                  <a:srgbClr val="0B5394"/>
                </a:solidFill>
              </a:rPr>
              <a:t>On vole mes pensées</a:t>
            </a:r>
            <a:endParaRPr sz="900" i="1">
              <a:solidFill>
                <a:srgbClr val="0B5394"/>
              </a:solidFill>
            </a:endParaRPr>
          </a:p>
          <a:p>
            <a:pPr marL="0" lvl="0" indent="0" algn="l" rtl="0">
              <a:spcBef>
                <a:spcPts val="0"/>
              </a:spcBef>
              <a:spcAft>
                <a:spcPts val="0"/>
              </a:spcAft>
              <a:buNone/>
            </a:pPr>
            <a:r>
              <a:rPr lang="fr" sz="900" i="1">
                <a:solidFill>
                  <a:srgbClr val="0B5394"/>
                </a:solidFill>
              </a:rPr>
              <a:t>Je suis vide</a:t>
            </a:r>
            <a:endParaRPr sz="900" i="1">
              <a:solidFill>
                <a:srgbClr val="0B5394"/>
              </a:solidFill>
            </a:endParaRPr>
          </a:p>
          <a:p>
            <a:pPr marL="0" lvl="0" indent="0" algn="l" rtl="0">
              <a:spcBef>
                <a:spcPts val="0"/>
              </a:spcBef>
              <a:spcAft>
                <a:spcPts val="0"/>
              </a:spcAft>
              <a:buNone/>
            </a:pPr>
            <a:r>
              <a:rPr lang="fr" sz="900" i="1">
                <a:solidFill>
                  <a:srgbClr val="0B5394"/>
                </a:solidFill>
              </a:rPr>
              <a:t>Le monde est étrange</a:t>
            </a:r>
            <a:endParaRPr sz="900" i="1">
              <a:solidFill>
                <a:srgbClr val="0B5394"/>
              </a:solidFill>
            </a:endParaRPr>
          </a:p>
          <a:p>
            <a:pPr marL="0" lvl="0" indent="0" algn="l" rtl="0">
              <a:spcBef>
                <a:spcPts val="0"/>
              </a:spcBef>
              <a:spcAft>
                <a:spcPts val="0"/>
              </a:spcAft>
              <a:buNone/>
            </a:pPr>
            <a:r>
              <a:rPr lang="fr" sz="900" i="1">
                <a:solidFill>
                  <a:srgbClr val="0B5394"/>
                </a:solidFill>
              </a:rPr>
              <a:t>Je suis différent</a:t>
            </a:r>
            <a:endParaRPr sz="900" i="1">
              <a:solidFill>
                <a:srgbClr val="0B5394"/>
              </a:solidFill>
            </a:endParaRPr>
          </a:p>
        </p:txBody>
      </p:sp>
      <p:sp>
        <p:nvSpPr>
          <p:cNvPr id="152" name="Google Shape;152;p22"/>
          <p:cNvSpPr txBox="1"/>
          <p:nvPr/>
        </p:nvSpPr>
        <p:spPr>
          <a:xfrm>
            <a:off x="533400" y="2169900"/>
            <a:ext cx="23991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F8B74C"/>
                </a:solidFill>
              </a:rPr>
              <a:t>Emotions</a:t>
            </a:r>
            <a:endParaRPr sz="900" b="1">
              <a:solidFill>
                <a:srgbClr val="F8B74C"/>
              </a:solidFill>
            </a:endParaRPr>
          </a:p>
          <a:p>
            <a:pPr marL="0" lvl="0" indent="0" algn="l" rtl="0">
              <a:spcBef>
                <a:spcPts val="0"/>
              </a:spcBef>
              <a:spcAft>
                <a:spcPts val="0"/>
              </a:spcAft>
              <a:buNone/>
            </a:pPr>
            <a:r>
              <a:rPr lang="fr" sz="900">
                <a:solidFill>
                  <a:srgbClr val="0B5394"/>
                </a:solidFill>
              </a:rPr>
              <a:t>Tristesse / euphorie</a:t>
            </a:r>
            <a:endParaRPr sz="900">
              <a:solidFill>
                <a:srgbClr val="0B5394"/>
              </a:solidFill>
            </a:endParaRPr>
          </a:p>
          <a:p>
            <a:pPr marL="0" lvl="0" indent="0" algn="l" rtl="0">
              <a:spcBef>
                <a:spcPts val="0"/>
              </a:spcBef>
              <a:spcAft>
                <a:spcPts val="0"/>
              </a:spcAft>
              <a:buNone/>
            </a:pPr>
            <a:r>
              <a:rPr lang="fr" sz="900">
                <a:solidFill>
                  <a:srgbClr val="0B5394"/>
                </a:solidFill>
              </a:rPr>
              <a:t>Peur</a:t>
            </a:r>
            <a:endParaRPr sz="900">
              <a:solidFill>
                <a:srgbClr val="0B5394"/>
              </a:solidFill>
            </a:endParaRPr>
          </a:p>
          <a:p>
            <a:pPr marL="0" lvl="0" indent="0" algn="l" rtl="0">
              <a:spcBef>
                <a:spcPts val="0"/>
              </a:spcBef>
              <a:spcAft>
                <a:spcPts val="0"/>
              </a:spcAft>
              <a:buNone/>
            </a:pPr>
            <a:r>
              <a:rPr lang="fr" sz="900">
                <a:solidFill>
                  <a:srgbClr val="0B5394"/>
                </a:solidFill>
              </a:rPr>
              <a:t>Colère</a:t>
            </a:r>
            <a:endParaRPr sz="900">
              <a:solidFill>
                <a:srgbClr val="0B5394"/>
              </a:solidFill>
            </a:endParaRPr>
          </a:p>
          <a:p>
            <a:pPr marL="0" lvl="0" indent="0" algn="l" rtl="0">
              <a:spcBef>
                <a:spcPts val="0"/>
              </a:spcBef>
              <a:spcAft>
                <a:spcPts val="0"/>
              </a:spcAft>
              <a:buNone/>
            </a:pPr>
            <a:r>
              <a:rPr lang="fr" sz="900">
                <a:solidFill>
                  <a:srgbClr val="0B5394"/>
                </a:solidFill>
              </a:rPr>
              <a:t>Honte / culpabilité</a:t>
            </a:r>
            <a:endParaRPr sz="900">
              <a:solidFill>
                <a:srgbClr val="0B5394"/>
              </a:solidFill>
            </a:endParaRPr>
          </a:p>
          <a:p>
            <a:pPr marL="0" lvl="0" indent="0" algn="l" rtl="0">
              <a:spcBef>
                <a:spcPts val="0"/>
              </a:spcBef>
              <a:spcAft>
                <a:spcPts val="0"/>
              </a:spcAft>
              <a:buNone/>
            </a:pPr>
            <a:r>
              <a:rPr lang="fr" sz="900">
                <a:solidFill>
                  <a:srgbClr val="0B5394"/>
                </a:solidFill>
              </a:rPr>
              <a:t>Hyper / hypo des ressentis /</a:t>
            </a:r>
            <a:endParaRPr sz="900">
              <a:solidFill>
                <a:srgbClr val="0B5394"/>
              </a:solidFill>
            </a:endParaRPr>
          </a:p>
          <a:p>
            <a:pPr marL="0" lvl="0" indent="0" algn="l" rtl="0">
              <a:spcBef>
                <a:spcPts val="0"/>
              </a:spcBef>
              <a:spcAft>
                <a:spcPts val="0"/>
              </a:spcAft>
              <a:buNone/>
            </a:pPr>
            <a:r>
              <a:rPr lang="fr" sz="900">
                <a:solidFill>
                  <a:srgbClr val="0B5394"/>
                </a:solidFill>
              </a:rPr>
              <a:t>de l’expression</a:t>
            </a:r>
            <a:endParaRPr sz="900">
              <a:solidFill>
                <a:srgbClr val="0B5394"/>
              </a:solidFill>
            </a:endParaRPr>
          </a:p>
        </p:txBody>
      </p:sp>
      <p:pic>
        <p:nvPicPr>
          <p:cNvPr id="2" name="Audio 1">
            <a:hlinkClick r:id="" action="ppaction://media"/>
            <a:extLst>
              <a:ext uri="{FF2B5EF4-FFF2-40B4-BE49-F238E27FC236}">
                <a16:creationId xmlns:a16="http://schemas.microsoft.com/office/drawing/2014/main" id="{8DBD0A54-1029-CB58-675A-E2051644A2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435"/>
    </mc:Choice>
    <mc:Fallback>
      <p:transition spd="slow" advTm="59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p:nvPr/>
        </p:nvSpPr>
        <p:spPr>
          <a:xfrm>
            <a:off x="533400" y="457200"/>
            <a:ext cx="5507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b="1">
                <a:solidFill>
                  <a:srgbClr val="F8B74C"/>
                </a:solidFill>
              </a:rPr>
              <a:t>Vulnérabilités</a:t>
            </a:r>
            <a:r>
              <a:rPr lang="fr" b="1">
                <a:solidFill>
                  <a:srgbClr val="0B5394"/>
                </a:solidFill>
              </a:rPr>
              <a:t> </a:t>
            </a:r>
            <a:r>
              <a:rPr lang="fr" b="1">
                <a:solidFill>
                  <a:srgbClr val="EB2530"/>
                </a:solidFill>
              </a:rPr>
              <a:t>Stressées</a:t>
            </a:r>
            <a:endParaRPr b="1">
              <a:solidFill>
                <a:srgbClr val="74AA50"/>
              </a:solidFill>
            </a:endParaRPr>
          </a:p>
          <a:p>
            <a:pPr marL="0" lvl="0" indent="0" algn="l" rtl="0">
              <a:spcBef>
                <a:spcPts val="0"/>
              </a:spcBef>
              <a:spcAft>
                <a:spcPts val="0"/>
              </a:spcAft>
              <a:buNone/>
            </a:pPr>
            <a:r>
              <a:rPr lang="fr" sz="1200">
                <a:solidFill>
                  <a:srgbClr val="1CA7C2"/>
                </a:solidFill>
              </a:rPr>
              <a:t>Symptômes</a:t>
            </a:r>
            <a:endParaRPr sz="1200">
              <a:solidFill>
                <a:srgbClr val="1CA7C2"/>
              </a:solidFill>
            </a:endParaRPr>
          </a:p>
        </p:txBody>
      </p:sp>
      <p:sp>
        <p:nvSpPr>
          <p:cNvPr id="158" name="Google Shape;158;p23"/>
          <p:cNvSpPr txBox="1"/>
          <p:nvPr/>
        </p:nvSpPr>
        <p:spPr>
          <a:xfrm>
            <a:off x="533400" y="1042200"/>
            <a:ext cx="22443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sz="900" b="1">
                <a:solidFill>
                  <a:srgbClr val="1CA7C2"/>
                </a:solidFill>
              </a:rPr>
              <a:t>Symptômes somatiques</a:t>
            </a:r>
            <a:endParaRPr sz="900" b="1">
              <a:solidFill>
                <a:srgbClr val="1CA7C2"/>
              </a:solidFill>
            </a:endParaRPr>
          </a:p>
          <a:p>
            <a:pPr marL="0" lvl="0" indent="0" algn="l" rtl="0">
              <a:spcBef>
                <a:spcPts val="0"/>
              </a:spcBef>
              <a:spcAft>
                <a:spcPts val="0"/>
              </a:spcAft>
              <a:buClr>
                <a:schemeClr val="dk1"/>
              </a:buClr>
              <a:buSzPts val="1100"/>
              <a:buFont typeface="Arial"/>
              <a:buNone/>
            </a:pPr>
            <a:r>
              <a:rPr lang="fr" sz="900">
                <a:solidFill>
                  <a:srgbClr val="0B5394"/>
                </a:solidFill>
              </a:rPr>
              <a:t>Douleurs</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Sommeil</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Appétit</a:t>
            </a:r>
            <a:endParaRPr sz="900">
              <a:solidFill>
                <a:srgbClr val="0B5394"/>
              </a:solidFill>
            </a:endParaRPr>
          </a:p>
          <a:p>
            <a:pPr marL="0" lvl="0" indent="0" algn="l" rtl="0">
              <a:spcBef>
                <a:spcPts val="0"/>
              </a:spcBef>
              <a:spcAft>
                <a:spcPts val="0"/>
              </a:spcAft>
              <a:buNone/>
            </a:pPr>
            <a:r>
              <a:rPr lang="fr" sz="900">
                <a:solidFill>
                  <a:srgbClr val="0B5394"/>
                </a:solidFill>
              </a:rPr>
              <a:t>Libido</a:t>
            </a:r>
            <a:endParaRPr sz="900">
              <a:solidFill>
                <a:srgbClr val="0B5394"/>
              </a:solidFill>
            </a:endParaRPr>
          </a:p>
        </p:txBody>
      </p:sp>
      <p:sp>
        <p:nvSpPr>
          <p:cNvPr id="159" name="Google Shape;159;p23"/>
          <p:cNvSpPr txBox="1"/>
          <p:nvPr/>
        </p:nvSpPr>
        <p:spPr>
          <a:xfrm>
            <a:off x="3515700" y="1042200"/>
            <a:ext cx="22887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sz="900" b="1">
                <a:solidFill>
                  <a:srgbClr val="1CA7C2"/>
                </a:solidFill>
              </a:rPr>
              <a:t>Physiques</a:t>
            </a:r>
            <a:endParaRPr sz="900" b="1">
              <a:solidFill>
                <a:srgbClr val="1CA7C2"/>
              </a:solidFill>
            </a:endParaRPr>
          </a:p>
          <a:p>
            <a:pPr marL="0" lvl="0" indent="0" algn="l" rtl="0">
              <a:spcBef>
                <a:spcPts val="0"/>
              </a:spcBef>
              <a:spcAft>
                <a:spcPts val="0"/>
              </a:spcAft>
              <a:buClr>
                <a:schemeClr val="dk1"/>
              </a:buClr>
              <a:buSzPts val="1100"/>
              <a:buFont typeface="Arial"/>
              <a:buNone/>
            </a:pPr>
            <a:r>
              <a:rPr lang="fr" sz="900">
                <a:solidFill>
                  <a:srgbClr val="0B5394"/>
                </a:solidFill>
              </a:rPr>
              <a:t>Automutilations</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Obésité morbide / maigreur pathologique</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Perturbation des constantes</a:t>
            </a:r>
            <a:endParaRPr sz="900">
              <a:solidFill>
                <a:srgbClr val="0B5394"/>
              </a:solidFill>
            </a:endParaRPr>
          </a:p>
          <a:p>
            <a:pPr marL="0" lvl="0" indent="0" algn="l" rtl="0">
              <a:spcBef>
                <a:spcPts val="0"/>
              </a:spcBef>
              <a:spcAft>
                <a:spcPts val="0"/>
              </a:spcAft>
              <a:buNone/>
            </a:pPr>
            <a:r>
              <a:rPr lang="fr" sz="900">
                <a:solidFill>
                  <a:srgbClr val="0B5394"/>
                </a:solidFill>
              </a:rPr>
              <a:t>Syndromes inflammatoires chroniques</a:t>
            </a:r>
            <a:endParaRPr sz="900">
              <a:solidFill>
                <a:srgbClr val="0B5394"/>
              </a:solidFill>
            </a:endParaRPr>
          </a:p>
        </p:txBody>
      </p:sp>
      <p:sp>
        <p:nvSpPr>
          <p:cNvPr id="160" name="Google Shape;160;p23"/>
          <p:cNvSpPr txBox="1"/>
          <p:nvPr/>
        </p:nvSpPr>
        <p:spPr>
          <a:xfrm>
            <a:off x="6211500" y="1042200"/>
            <a:ext cx="29325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sz="900" b="1">
                <a:solidFill>
                  <a:srgbClr val="1CA7C2"/>
                </a:solidFill>
              </a:rPr>
              <a:t>Symptômes maniaques</a:t>
            </a:r>
            <a:endParaRPr sz="900" b="1">
              <a:solidFill>
                <a:srgbClr val="1CA7C2"/>
              </a:solidFill>
            </a:endParaRPr>
          </a:p>
          <a:p>
            <a:pPr marL="0" lvl="0" indent="0" algn="l" rtl="0">
              <a:spcBef>
                <a:spcPts val="0"/>
              </a:spcBef>
              <a:spcAft>
                <a:spcPts val="0"/>
              </a:spcAft>
              <a:buClr>
                <a:schemeClr val="dk1"/>
              </a:buClr>
              <a:buSzPts val="1100"/>
              <a:buFont typeface="Arial"/>
              <a:buNone/>
            </a:pPr>
            <a:r>
              <a:rPr lang="fr" sz="900">
                <a:solidFill>
                  <a:srgbClr val="0B5394"/>
                </a:solidFill>
              </a:rPr>
              <a:t>Discours accéléré / logorrhée</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Fuite des idées / pensée accélérée /</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troubles cognitifs</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Hyperactivité / énergie / sexualité / agres-</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sivité / extravagance</a:t>
            </a:r>
            <a:endParaRPr sz="900">
              <a:solidFill>
                <a:srgbClr val="0B5394"/>
              </a:solidFill>
            </a:endParaRPr>
          </a:p>
          <a:p>
            <a:pPr marL="0" lvl="0" indent="0" algn="l" rtl="0">
              <a:spcBef>
                <a:spcPts val="0"/>
              </a:spcBef>
              <a:spcAft>
                <a:spcPts val="0"/>
              </a:spcAft>
              <a:buNone/>
            </a:pPr>
            <a:r>
              <a:rPr lang="fr" sz="900">
                <a:solidFill>
                  <a:srgbClr val="0B5394"/>
                </a:solidFill>
              </a:rPr>
              <a:t>Estime de soi / idées de grandeur</a:t>
            </a:r>
            <a:endParaRPr sz="900">
              <a:solidFill>
                <a:srgbClr val="0B5394"/>
              </a:solidFill>
            </a:endParaRPr>
          </a:p>
        </p:txBody>
      </p:sp>
      <p:sp>
        <p:nvSpPr>
          <p:cNvPr id="161" name="Google Shape;161;p23"/>
          <p:cNvSpPr txBox="1"/>
          <p:nvPr/>
        </p:nvSpPr>
        <p:spPr>
          <a:xfrm>
            <a:off x="6211500" y="2188900"/>
            <a:ext cx="29325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sz="900" b="1">
                <a:solidFill>
                  <a:srgbClr val="1CA7C2"/>
                </a:solidFill>
              </a:rPr>
              <a:t>Symptômes dépressifs</a:t>
            </a:r>
            <a:endParaRPr sz="900" b="1">
              <a:solidFill>
                <a:srgbClr val="1CA7C2"/>
              </a:solidFill>
            </a:endParaRPr>
          </a:p>
          <a:p>
            <a:pPr marL="0" lvl="0" indent="0" algn="l" rtl="0">
              <a:spcBef>
                <a:spcPts val="0"/>
              </a:spcBef>
              <a:spcAft>
                <a:spcPts val="0"/>
              </a:spcAft>
              <a:buClr>
                <a:schemeClr val="dk1"/>
              </a:buClr>
              <a:buSzPts val="1100"/>
              <a:buFont typeface="Arial"/>
              <a:buNone/>
            </a:pPr>
            <a:r>
              <a:rPr lang="fr" sz="900">
                <a:solidFill>
                  <a:srgbClr val="0B5394"/>
                </a:solidFill>
              </a:rPr>
              <a:t>Humeur triste</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Ralentissement / difficultés d’initiation / fatigue</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Discours pauvre / troubles cognitifs</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Idées noires / suicidaires</a:t>
            </a:r>
            <a:endParaRPr sz="900">
              <a:solidFill>
                <a:srgbClr val="0B5394"/>
              </a:solidFill>
            </a:endParaRPr>
          </a:p>
          <a:p>
            <a:pPr marL="0" lvl="0" indent="0" algn="l" rtl="0">
              <a:spcBef>
                <a:spcPts val="0"/>
              </a:spcBef>
              <a:spcAft>
                <a:spcPts val="0"/>
              </a:spcAft>
              <a:buNone/>
            </a:pPr>
            <a:r>
              <a:rPr lang="fr" sz="900">
                <a:solidFill>
                  <a:srgbClr val="0B5394"/>
                </a:solidFill>
              </a:rPr>
              <a:t>Somatique : douleurs / sommeil / appétit / libido</a:t>
            </a:r>
            <a:endParaRPr sz="900">
              <a:solidFill>
                <a:srgbClr val="0B5394"/>
              </a:solidFill>
            </a:endParaRPr>
          </a:p>
        </p:txBody>
      </p:sp>
      <p:sp>
        <p:nvSpPr>
          <p:cNvPr id="162" name="Google Shape;162;p23"/>
          <p:cNvSpPr txBox="1"/>
          <p:nvPr/>
        </p:nvSpPr>
        <p:spPr>
          <a:xfrm>
            <a:off x="6211500" y="3197000"/>
            <a:ext cx="29325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sz="900" b="1">
                <a:solidFill>
                  <a:srgbClr val="1CA7C2"/>
                </a:solidFill>
              </a:rPr>
              <a:t>Symptômes cognitifs</a:t>
            </a:r>
            <a:endParaRPr sz="900" b="1">
              <a:solidFill>
                <a:srgbClr val="1CA7C2"/>
              </a:solidFill>
            </a:endParaRPr>
          </a:p>
          <a:p>
            <a:pPr marL="0" lvl="0" indent="0" algn="l" rtl="0">
              <a:spcBef>
                <a:spcPts val="0"/>
              </a:spcBef>
              <a:spcAft>
                <a:spcPts val="0"/>
              </a:spcAft>
              <a:buClr>
                <a:schemeClr val="dk1"/>
              </a:buClr>
              <a:buSzPts val="1100"/>
              <a:buFont typeface="Arial"/>
              <a:buNone/>
            </a:pPr>
            <a:r>
              <a:rPr lang="fr" sz="900">
                <a:solidFill>
                  <a:srgbClr val="0B5394"/>
                </a:solidFill>
              </a:rPr>
              <a:t>Mémoire</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Concentration</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Flexibilité / inhibition</a:t>
            </a:r>
            <a:endParaRPr sz="900">
              <a:solidFill>
                <a:srgbClr val="0B5394"/>
              </a:solidFill>
            </a:endParaRPr>
          </a:p>
          <a:p>
            <a:pPr marL="0" lvl="0" indent="0" algn="l" rtl="0">
              <a:spcBef>
                <a:spcPts val="0"/>
              </a:spcBef>
              <a:spcAft>
                <a:spcPts val="0"/>
              </a:spcAft>
              <a:buNone/>
            </a:pPr>
            <a:r>
              <a:rPr lang="fr" sz="900">
                <a:solidFill>
                  <a:srgbClr val="0B5394"/>
                </a:solidFill>
              </a:rPr>
              <a:t>Organisation</a:t>
            </a:r>
            <a:endParaRPr sz="900">
              <a:solidFill>
                <a:srgbClr val="0B5394"/>
              </a:solidFill>
            </a:endParaRPr>
          </a:p>
        </p:txBody>
      </p:sp>
      <p:sp>
        <p:nvSpPr>
          <p:cNvPr id="163" name="Google Shape;163;p23"/>
          <p:cNvSpPr txBox="1"/>
          <p:nvPr/>
        </p:nvSpPr>
        <p:spPr>
          <a:xfrm>
            <a:off x="6211500" y="4066500"/>
            <a:ext cx="2399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sz="900" b="1">
                <a:solidFill>
                  <a:srgbClr val="1CA7C2"/>
                </a:solidFill>
              </a:rPr>
              <a:t>Addiction avec ou sans substances</a:t>
            </a:r>
            <a:endParaRPr sz="900" b="1">
              <a:solidFill>
                <a:srgbClr val="1CA7C2"/>
              </a:solidFill>
            </a:endParaRPr>
          </a:p>
          <a:p>
            <a:pPr marL="0" lvl="0" indent="0" algn="l" rtl="0">
              <a:spcBef>
                <a:spcPts val="0"/>
              </a:spcBef>
              <a:spcAft>
                <a:spcPts val="0"/>
              </a:spcAft>
              <a:buClr>
                <a:schemeClr val="dk1"/>
              </a:buClr>
              <a:buSzPts val="1100"/>
              <a:buFont typeface="Arial"/>
              <a:buNone/>
            </a:pPr>
            <a:r>
              <a:rPr lang="fr" sz="900">
                <a:solidFill>
                  <a:srgbClr val="0B5394"/>
                </a:solidFill>
              </a:rPr>
              <a:t>Cannabis, alcool, tabac, cocaïne,</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héroïne, sucre ...</a:t>
            </a:r>
            <a:endParaRPr sz="900">
              <a:solidFill>
                <a:srgbClr val="0B5394"/>
              </a:solidFill>
            </a:endParaRPr>
          </a:p>
          <a:p>
            <a:pPr marL="0" lvl="0" indent="0" algn="l" rtl="0">
              <a:spcBef>
                <a:spcPts val="0"/>
              </a:spcBef>
              <a:spcAft>
                <a:spcPts val="0"/>
              </a:spcAft>
              <a:buNone/>
            </a:pPr>
            <a:r>
              <a:rPr lang="fr" sz="900">
                <a:solidFill>
                  <a:srgbClr val="0B5394"/>
                </a:solidFill>
              </a:rPr>
              <a:t>Jeux vidéos, internet, contenu</a:t>
            </a:r>
            <a:endParaRPr sz="900">
              <a:solidFill>
                <a:srgbClr val="0B5394"/>
              </a:solidFill>
            </a:endParaRPr>
          </a:p>
        </p:txBody>
      </p:sp>
      <p:sp>
        <p:nvSpPr>
          <p:cNvPr id="164" name="Google Shape;164;p23"/>
          <p:cNvSpPr txBox="1"/>
          <p:nvPr/>
        </p:nvSpPr>
        <p:spPr>
          <a:xfrm>
            <a:off x="3515700" y="3928200"/>
            <a:ext cx="23991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sz="900" b="1">
                <a:solidFill>
                  <a:srgbClr val="1CA7C2"/>
                </a:solidFill>
              </a:rPr>
              <a:t>Symptômes positifs</a:t>
            </a:r>
            <a:endParaRPr sz="900" b="1">
              <a:solidFill>
                <a:srgbClr val="1CA7C2"/>
              </a:solidFill>
            </a:endParaRPr>
          </a:p>
          <a:p>
            <a:pPr marL="0" lvl="0" indent="0" algn="l" rtl="0">
              <a:spcBef>
                <a:spcPts val="0"/>
              </a:spcBef>
              <a:spcAft>
                <a:spcPts val="0"/>
              </a:spcAft>
              <a:buClr>
                <a:schemeClr val="dk1"/>
              </a:buClr>
              <a:buSzPts val="1100"/>
              <a:buFont typeface="Arial"/>
              <a:buNone/>
            </a:pPr>
            <a:r>
              <a:rPr lang="fr" sz="900">
                <a:solidFill>
                  <a:srgbClr val="0B5394"/>
                </a:solidFill>
              </a:rPr>
              <a:t>Hallucinations (5 sens)</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Idées délirantes</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Désorganisation comportementale</a:t>
            </a:r>
            <a:endParaRPr sz="900">
              <a:solidFill>
                <a:srgbClr val="0B5394"/>
              </a:solidFill>
            </a:endParaRPr>
          </a:p>
          <a:p>
            <a:pPr marL="0" lvl="0" indent="0" algn="l" rtl="0">
              <a:spcBef>
                <a:spcPts val="0"/>
              </a:spcBef>
              <a:spcAft>
                <a:spcPts val="0"/>
              </a:spcAft>
              <a:buNone/>
            </a:pPr>
            <a:r>
              <a:rPr lang="fr" sz="900">
                <a:solidFill>
                  <a:srgbClr val="0B5394"/>
                </a:solidFill>
              </a:rPr>
              <a:t>Sensibilité accrue aux stimuli</a:t>
            </a:r>
            <a:endParaRPr sz="900">
              <a:solidFill>
                <a:srgbClr val="0B5394"/>
              </a:solidFill>
            </a:endParaRPr>
          </a:p>
        </p:txBody>
      </p:sp>
      <p:sp>
        <p:nvSpPr>
          <p:cNvPr id="165" name="Google Shape;165;p23"/>
          <p:cNvSpPr txBox="1"/>
          <p:nvPr/>
        </p:nvSpPr>
        <p:spPr>
          <a:xfrm>
            <a:off x="533400" y="3789600"/>
            <a:ext cx="23991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sz="900" b="1">
                <a:solidFill>
                  <a:srgbClr val="1CA7C2"/>
                </a:solidFill>
              </a:rPr>
              <a:t>Symptômes négatifs</a:t>
            </a:r>
            <a:endParaRPr sz="900" b="1">
              <a:solidFill>
                <a:srgbClr val="1CA7C2"/>
              </a:solidFill>
            </a:endParaRPr>
          </a:p>
          <a:p>
            <a:pPr marL="0" lvl="0" indent="0" algn="l" rtl="0">
              <a:spcBef>
                <a:spcPts val="0"/>
              </a:spcBef>
              <a:spcAft>
                <a:spcPts val="0"/>
              </a:spcAft>
              <a:buClr>
                <a:schemeClr val="dk1"/>
              </a:buClr>
              <a:buSzPts val="1100"/>
              <a:buFont typeface="Arial"/>
              <a:buNone/>
            </a:pPr>
            <a:r>
              <a:rPr lang="fr" sz="900">
                <a:solidFill>
                  <a:srgbClr val="0B5394"/>
                </a:solidFill>
              </a:rPr>
              <a:t>Apathie</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Anhédonie</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Associalité / repli social</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Émoussement affectif</a:t>
            </a:r>
            <a:endParaRPr sz="900">
              <a:solidFill>
                <a:srgbClr val="0B5394"/>
              </a:solidFill>
            </a:endParaRPr>
          </a:p>
          <a:p>
            <a:pPr marL="0" lvl="0" indent="0" algn="l" rtl="0">
              <a:spcBef>
                <a:spcPts val="0"/>
              </a:spcBef>
              <a:spcAft>
                <a:spcPts val="0"/>
              </a:spcAft>
              <a:buNone/>
            </a:pPr>
            <a:r>
              <a:rPr lang="fr" sz="900">
                <a:solidFill>
                  <a:srgbClr val="0B5394"/>
                </a:solidFill>
              </a:rPr>
              <a:t>Alogie</a:t>
            </a:r>
            <a:endParaRPr sz="900">
              <a:solidFill>
                <a:srgbClr val="0B5394"/>
              </a:solidFill>
            </a:endParaRPr>
          </a:p>
        </p:txBody>
      </p:sp>
      <p:sp>
        <p:nvSpPr>
          <p:cNvPr id="166" name="Google Shape;166;p23"/>
          <p:cNvSpPr txBox="1"/>
          <p:nvPr/>
        </p:nvSpPr>
        <p:spPr>
          <a:xfrm>
            <a:off x="533400" y="2735300"/>
            <a:ext cx="29325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sz="900" b="1">
                <a:solidFill>
                  <a:srgbClr val="1CA7C2"/>
                </a:solidFill>
              </a:rPr>
              <a:t>Symptômes anxieux</a:t>
            </a:r>
            <a:endParaRPr sz="900" b="1">
              <a:solidFill>
                <a:srgbClr val="1CA7C2"/>
              </a:solidFill>
            </a:endParaRPr>
          </a:p>
          <a:p>
            <a:pPr marL="0" lvl="0" indent="0" algn="l" rtl="0">
              <a:spcBef>
                <a:spcPts val="0"/>
              </a:spcBef>
              <a:spcAft>
                <a:spcPts val="0"/>
              </a:spcAft>
              <a:buClr>
                <a:schemeClr val="dk1"/>
              </a:buClr>
              <a:buSzPts val="1100"/>
              <a:buFont typeface="Arial"/>
              <a:buNone/>
            </a:pPr>
            <a:r>
              <a:rPr lang="fr" sz="900">
                <a:solidFill>
                  <a:srgbClr val="0B5394"/>
                </a:solidFill>
              </a:rPr>
              <a:t>Idées obsédantes / craintes disproportionnées</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Symptômes somatiques</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Évitement de situations / repli</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Comportements répétitifs</a:t>
            </a:r>
            <a:endParaRPr sz="900">
              <a:solidFill>
                <a:srgbClr val="0B5394"/>
              </a:solidFill>
            </a:endParaRPr>
          </a:p>
          <a:p>
            <a:pPr marL="0" lvl="0" indent="0" algn="l" rtl="0">
              <a:spcBef>
                <a:spcPts val="0"/>
              </a:spcBef>
              <a:spcAft>
                <a:spcPts val="0"/>
              </a:spcAft>
              <a:buNone/>
            </a:pPr>
            <a:r>
              <a:rPr lang="fr" sz="900">
                <a:solidFill>
                  <a:srgbClr val="0B5394"/>
                </a:solidFill>
              </a:rPr>
              <a:t>Évitement des souvenirs traumatiques</a:t>
            </a:r>
            <a:endParaRPr sz="900">
              <a:solidFill>
                <a:srgbClr val="0B5394"/>
              </a:solidFill>
            </a:endParaRPr>
          </a:p>
        </p:txBody>
      </p:sp>
      <p:sp>
        <p:nvSpPr>
          <p:cNvPr id="167" name="Google Shape;167;p23"/>
          <p:cNvSpPr txBox="1"/>
          <p:nvPr/>
        </p:nvSpPr>
        <p:spPr>
          <a:xfrm>
            <a:off x="533400" y="1957900"/>
            <a:ext cx="2244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1CA7C2"/>
                </a:solidFill>
              </a:rPr>
              <a:t>Troubles des conduites alimentaires</a:t>
            </a:r>
            <a:endParaRPr sz="900" b="1">
              <a:solidFill>
                <a:srgbClr val="1CA7C2"/>
              </a:solidFill>
            </a:endParaRPr>
          </a:p>
          <a:p>
            <a:pPr marL="0" lvl="0" indent="0" algn="l" rtl="0">
              <a:spcBef>
                <a:spcPts val="0"/>
              </a:spcBef>
              <a:spcAft>
                <a:spcPts val="0"/>
              </a:spcAft>
              <a:buNone/>
            </a:pPr>
            <a:r>
              <a:rPr lang="fr" sz="900">
                <a:solidFill>
                  <a:srgbClr val="0B5394"/>
                </a:solidFill>
              </a:rPr>
              <a:t>Hyperphagie ou hypophagie</a:t>
            </a:r>
            <a:endParaRPr sz="900">
              <a:solidFill>
                <a:srgbClr val="0B5394"/>
              </a:solidFill>
            </a:endParaRPr>
          </a:p>
          <a:p>
            <a:pPr marL="0" lvl="0" indent="0" algn="l" rtl="0">
              <a:spcBef>
                <a:spcPts val="0"/>
              </a:spcBef>
              <a:spcAft>
                <a:spcPts val="0"/>
              </a:spcAft>
              <a:buNone/>
            </a:pPr>
            <a:r>
              <a:rPr lang="fr" sz="900">
                <a:solidFill>
                  <a:srgbClr val="0B5394"/>
                </a:solidFill>
              </a:rPr>
              <a:t>Anorexie avec / sans boulimie</a:t>
            </a:r>
            <a:endParaRPr sz="900">
              <a:solidFill>
                <a:srgbClr val="0B5394"/>
              </a:solidFill>
            </a:endParaRPr>
          </a:p>
          <a:p>
            <a:pPr marL="0" lvl="0" indent="0" algn="l" rtl="0">
              <a:spcBef>
                <a:spcPts val="0"/>
              </a:spcBef>
              <a:spcAft>
                <a:spcPts val="0"/>
              </a:spcAft>
              <a:buNone/>
            </a:pPr>
            <a:r>
              <a:rPr lang="fr" sz="900">
                <a:solidFill>
                  <a:srgbClr val="0B5394"/>
                </a:solidFill>
              </a:rPr>
              <a:t>Sélectivité alimentaire</a:t>
            </a:r>
            <a:endParaRPr sz="900">
              <a:solidFill>
                <a:srgbClr val="0B5394"/>
              </a:solidFill>
            </a:endParaRPr>
          </a:p>
        </p:txBody>
      </p:sp>
      <p:pic>
        <p:nvPicPr>
          <p:cNvPr id="168" name="Google Shape;168;p23"/>
          <p:cNvPicPr preferRelativeResize="0"/>
          <p:nvPr/>
        </p:nvPicPr>
        <p:blipFill>
          <a:blip r:embed="rId5">
            <a:alphaModFix/>
          </a:blip>
          <a:stretch>
            <a:fillRect/>
          </a:stretch>
        </p:blipFill>
        <p:spPr>
          <a:xfrm>
            <a:off x="3515690" y="1962255"/>
            <a:ext cx="1701421" cy="2086502"/>
          </a:xfrm>
          <a:prstGeom prst="rect">
            <a:avLst/>
          </a:prstGeom>
          <a:noFill/>
          <a:ln>
            <a:noFill/>
          </a:ln>
        </p:spPr>
      </p:pic>
      <p:pic>
        <p:nvPicPr>
          <p:cNvPr id="2" name="Audio 1">
            <a:hlinkClick r:id="" action="ppaction://media"/>
            <a:extLst>
              <a:ext uri="{FF2B5EF4-FFF2-40B4-BE49-F238E27FC236}">
                <a16:creationId xmlns:a16="http://schemas.microsoft.com/office/drawing/2014/main" id="{25F40AC7-FA81-AA35-480A-274422B026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633"/>
    </mc:Choice>
    <mc:Fallback>
      <p:transition spd="slow" advTm="53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4"/>
          <p:cNvSpPr txBox="1"/>
          <p:nvPr/>
        </p:nvSpPr>
        <p:spPr>
          <a:xfrm>
            <a:off x="533400" y="457200"/>
            <a:ext cx="5507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b="1">
                <a:solidFill>
                  <a:srgbClr val="F8B74C"/>
                </a:solidFill>
              </a:rPr>
              <a:t>Vulnérabilités</a:t>
            </a:r>
            <a:r>
              <a:rPr lang="fr" b="1">
                <a:solidFill>
                  <a:srgbClr val="0B5394"/>
                </a:solidFill>
              </a:rPr>
              <a:t> </a:t>
            </a:r>
            <a:r>
              <a:rPr lang="fr" b="1">
                <a:solidFill>
                  <a:srgbClr val="EB2530"/>
                </a:solidFill>
              </a:rPr>
              <a:t>Stressées</a:t>
            </a:r>
            <a:endParaRPr b="1">
              <a:solidFill>
                <a:srgbClr val="74AA50"/>
              </a:solidFill>
            </a:endParaRPr>
          </a:p>
          <a:p>
            <a:pPr marL="0" lvl="0" indent="0" algn="l" rtl="0">
              <a:spcBef>
                <a:spcPts val="0"/>
              </a:spcBef>
              <a:spcAft>
                <a:spcPts val="0"/>
              </a:spcAft>
              <a:buNone/>
            </a:pPr>
            <a:r>
              <a:rPr lang="fr" sz="1200">
                <a:solidFill>
                  <a:srgbClr val="0B5394"/>
                </a:solidFill>
              </a:rPr>
              <a:t>Quand s’inquiéter face à ses </a:t>
            </a:r>
            <a:r>
              <a:rPr lang="fr" sz="1200">
                <a:solidFill>
                  <a:srgbClr val="1CA7C2"/>
                </a:solidFill>
              </a:rPr>
              <a:t>signes et symptômes</a:t>
            </a:r>
            <a:endParaRPr sz="1200">
              <a:solidFill>
                <a:srgbClr val="1CA7C2"/>
              </a:solidFill>
            </a:endParaRPr>
          </a:p>
        </p:txBody>
      </p:sp>
      <p:sp>
        <p:nvSpPr>
          <p:cNvPr id="174" name="Google Shape;174;p24"/>
          <p:cNvSpPr txBox="1"/>
          <p:nvPr/>
        </p:nvSpPr>
        <p:spPr>
          <a:xfrm>
            <a:off x="533400" y="2571750"/>
            <a:ext cx="1784400" cy="170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1CA7C2"/>
                </a:solidFill>
              </a:rPr>
              <a:t>Durée / persistance des signes et symptômes</a:t>
            </a:r>
            <a:endParaRPr sz="900" b="1">
              <a:solidFill>
                <a:srgbClr val="1CA7C2"/>
              </a:solidFill>
            </a:endParaRPr>
          </a:p>
          <a:p>
            <a:pPr marL="0" lvl="0" indent="0" algn="l" rtl="0">
              <a:spcBef>
                <a:spcPts val="0"/>
              </a:spcBef>
              <a:spcAft>
                <a:spcPts val="0"/>
              </a:spcAft>
              <a:buNone/>
            </a:pPr>
            <a:endParaRPr sz="900">
              <a:solidFill>
                <a:srgbClr val="0B5394"/>
              </a:solidFill>
            </a:endParaRPr>
          </a:p>
          <a:p>
            <a:pPr marL="0" lvl="0" indent="0" algn="l" rtl="0">
              <a:spcBef>
                <a:spcPts val="0"/>
              </a:spcBef>
              <a:spcAft>
                <a:spcPts val="0"/>
              </a:spcAft>
              <a:buNone/>
            </a:pPr>
            <a:r>
              <a:rPr lang="fr" sz="900">
                <a:solidFill>
                  <a:srgbClr val="0B5394"/>
                </a:solidFill>
              </a:rPr>
              <a:t>• Depuis quand dure ce(s)</a:t>
            </a:r>
            <a:endParaRPr sz="900">
              <a:solidFill>
                <a:srgbClr val="0B5394"/>
              </a:solidFill>
            </a:endParaRPr>
          </a:p>
          <a:p>
            <a:pPr marL="0" lvl="0" indent="0" algn="l" rtl="0">
              <a:spcBef>
                <a:spcPts val="0"/>
              </a:spcBef>
              <a:spcAft>
                <a:spcPts val="0"/>
              </a:spcAft>
              <a:buNone/>
            </a:pPr>
            <a:r>
              <a:rPr lang="fr" sz="900">
                <a:solidFill>
                  <a:srgbClr val="0B5394"/>
                </a:solidFill>
              </a:rPr>
              <a:t>signe(s) / symptôme(s) ?</a:t>
            </a:r>
            <a:endParaRPr sz="900">
              <a:solidFill>
                <a:srgbClr val="0B5394"/>
              </a:solidFill>
            </a:endParaRPr>
          </a:p>
          <a:p>
            <a:pPr marL="0" lvl="0" indent="0" algn="l" rtl="0">
              <a:spcBef>
                <a:spcPts val="0"/>
              </a:spcBef>
              <a:spcAft>
                <a:spcPts val="0"/>
              </a:spcAft>
              <a:buNone/>
            </a:pPr>
            <a:endParaRPr sz="900">
              <a:solidFill>
                <a:srgbClr val="0B5394"/>
              </a:solidFill>
            </a:endParaRPr>
          </a:p>
          <a:p>
            <a:pPr marL="0" lvl="0" indent="0" algn="l" rtl="0">
              <a:spcBef>
                <a:spcPts val="0"/>
              </a:spcBef>
              <a:spcAft>
                <a:spcPts val="0"/>
              </a:spcAft>
              <a:buNone/>
            </a:pPr>
            <a:endParaRPr sz="900">
              <a:solidFill>
                <a:srgbClr val="0B5394"/>
              </a:solidFill>
            </a:endParaRPr>
          </a:p>
          <a:p>
            <a:pPr marL="0" lvl="0" indent="0" algn="l" rtl="0">
              <a:spcBef>
                <a:spcPts val="0"/>
              </a:spcBef>
              <a:spcAft>
                <a:spcPts val="0"/>
              </a:spcAft>
              <a:buNone/>
            </a:pPr>
            <a:endParaRPr sz="900">
              <a:solidFill>
                <a:srgbClr val="0B5394"/>
              </a:solidFill>
            </a:endParaRPr>
          </a:p>
          <a:p>
            <a:pPr marL="0" lvl="0" indent="0" algn="l" rtl="0">
              <a:spcBef>
                <a:spcPts val="0"/>
              </a:spcBef>
              <a:spcAft>
                <a:spcPts val="0"/>
              </a:spcAft>
              <a:buNone/>
            </a:pPr>
            <a:endParaRPr sz="900">
              <a:solidFill>
                <a:srgbClr val="0B5394"/>
              </a:solidFill>
            </a:endParaRPr>
          </a:p>
          <a:p>
            <a:pPr marL="0" lvl="0" indent="0" algn="l" rtl="0">
              <a:spcBef>
                <a:spcPts val="0"/>
              </a:spcBef>
              <a:spcAft>
                <a:spcPts val="0"/>
              </a:spcAft>
              <a:buNone/>
            </a:pPr>
            <a:r>
              <a:rPr lang="fr" sz="900">
                <a:solidFill>
                  <a:srgbClr val="0B5394"/>
                </a:solidFill>
              </a:rPr>
              <a:t>&gt; Plus la durée est longue, plus</a:t>
            </a:r>
            <a:endParaRPr sz="900">
              <a:solidFill>
                <a:srgbClr val="0B5394"/>
              </a:solidFill>
            </a:endParaRPr>
          </a:p>
          <a:p>
            <a:pPr marL="0" lvl="0" indent="0" algn="l" rtl="0">
              <a:spcBef>
                <a:spcPts val="0"/>
              </a:spcBef>
              <a:spcAft>
                <a:spcPts val="0"/>
              </a:spcAft>
              <a:buNone/>
            </a:pPr>
            <a:r>
              <a:rPr lang="fr" sz="900">
                <a:solidFill>
                  <a:srgbClr val="0B5394"/>
                </a:solidFill>
              </a:rPr>
              <a:t>il convient de nous contacter</a:t>
            </a:r>
            <a:endParaRPr sz="900">
              <a:solidFill>
                <a:srgbClr val="0B5394"/>
              </a:solidFill>
            </a:endParaRPr>
          </a:p>
        </p:txBody>
      </p:sp>
      <p:sp>
        <p:nvSpPr>
          <p:cNvPr id="175" name="Google Shape;175;p24"/>
          <p:cNvSpPr txBox="1"/>
          <p:nvPr/>
        </p:nvSpPr>
        <p:spPr>
          <a:xfrm>
            <a:off x="2428900" y="2571750"/>
            <a:ext cx="2096700" cy="198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1CA7C2"/>
                </a:solidFill>
              </a:rPr>
              <a:t>Fréquence des signes et</a:t>
            </a:r>
            <a:endParaRPr sz="900" b="1">
              <a:solidFill>
                <a:srgbClr val="1CA7C2"/>
              </a:solidFill>
            </a:endParaRPr>
          </a:p>
          <a:p>
            <a:pPr marL="0" lvl="0" indent="0" algn="l" rtl="0">
              <a:spcBef>
                <a:spcPts val="0"/>
              </a:spcBef>
              <a:spcAft>
                <a:spcPts val="0"/>
              </a:spcAft>
              <a:buNone/>
            </a:pPr>
            <a:r>
              <a:rPr lang="fr" sz="900" b="1">
                <a:solidFill>
                  <a:srgbClr val="1CA7C2"/>
                </a:solidFill>
              </a:rPr>
              <a:t>symptômes</a:t>
            </a:r>
            <a:endParaRPr sz="900" b="1">
              <a:solidFill>
                <a:srgbClr val="1CA7C2"/>
              </a:solidFill>
            </a:endParaRPr>
          </a:p>
          <a:p>
            <a:pPr marL="0" lvl="0" indent="0" algn="l" rtl="0">
              <a:spcBef>
                <a:spcPts val="0"/>
              </a:spcBef>
              <a:spcAft>
                <a:spcPts val="0"/>
              </a:spcAft>
              <a:buNone/>
            </a:pPr>
            <a:endParaRPr sz="900">
              <a:solidFill>
                <a:srgbClr val="0B5394"/>
              </a:solidFill>
            </a:endParaRPr>
          </a:p>
          <a:p>
            <a:pPr marL="0" lvl="0" indent="0" algn="l" rtl="0">
              <a:spcBef>
                <a:spcPts val="0"/>
              </a:spcBef>
              <a:spcAft>
                <a:spcPts val="0"/>
              </a:spcAft>
              <a:buNone/>
            </a:pPr>
            <a:r>
              <a:rPr lang="fr" sz="900">
                <a:solidFill>
                  <a:srgbClr val="0B5394"/>
                </a:solidFill>
              </a:rPr>
              <a:t>• Ce(s) signe(s) / symptôme(s) est</a:t>
            </a:r>
            <a:endParaRPr sz="900">
              <a:solidFill>
                <a:srgbClr val="0B5394"/>
              </a:solidFill>
            </a:endParaRPr>
          </a:p>
          <a:p>
            <a:pPr marL="0" lvl="0" indent="0" algn="l" rtl="0">
              <a:spcBef>
                <a:spcPts val="0"/>
              </a:spcBef>
              <a:spcAft>
                <a:spcPts val="0"/>
              </a:spcAft>
              <a:buNone/>
            </a:pPr>
            <a:r>
              <a:rPr lang="fr" sz="900">
                <a:solidFill>
                  <a:srgbClr val="0B5394"/>
                </a:solidFill>
              </a:rPr>
              <a:t> / (sont) - il(s) fréquent(s) ?</a:t>
            </a:r>
            <a:endParaRPr sz="900">
              <a:solidFill>
                <a:srgbClr val="0B5394"/>
              </a:solidFill>
            </a:endParaRPr>
          </a:p>
          <a:p>
            <a:pPr marL="0" lvl="0" indent="0" algn="l" rtl="0">
              <a:spcBef>
                <a:spcPts val="0"/>
              </a:spcBef>
              <a:spcAft>
                <a:spcPts val="0"/>
              </a:spcAft>
              <a:buNone/>
            </a:pPr>
            <a:endParaRPr sz="900">
              <a:solidFill>
                <a:srgbClr val="0B5394"/>
              </a:solidFill>
            </a:endParaRPr>
          </a:p>
          <a:p>
            <a:pPr marL="0" lvl="0" indent="0" algn="l" rtl="0">
              <a:spcBef>
                <a:spcPts val="0"/>
              </a:spcBef>
              <a:spcAft>
                <a:spcPts val="0"/>
              </a:spcAft>
              <a:buNone/>
            </a:pPr>
            <a:r>
              <a:rPr lang="fr" sz="900">
                <a:solidFill>
                  <a:srgbClr val="0B5394"/>
                </a:solidFill>
              </a:rPr>
              <a:t>• Quelle est sa fréquence moyenne ?</a:t>
            </a:r>
            <a:endParaRPr sz="900">
              <a:solidFill>
                <a:srgbClr val="0B5394"/>
              </a:solidFill>
            </a:endParaRPr>
          </a:p>
          <a:p>
            <a:pPr marL="0" lvl="0" indent="0" algn="l" rtl="0">
              <a:spcBef>
                <a:spcPts val="0"/>
              </a:spcBef>
              <a:spcAft>
                <a:spcPts val="0"/>
              </a:spcAft>
              <a:buNone/>
            </a:pPr>
            <a:endParaRPr sz="900">
              <a:solidFill>
                <a:srgbClr val="0B5394"/>
              </a:solidFill>
            </a:endParaRPr>
          </a:p>
          <a:p>
            <a:pPr marL="0" lvl="0" indent="0" algn="l" rtl="0">
              <a:spcBef>
                <a:spcPts val="0"/>
              </a:spcBef>
              <a:spcAft>
                <a:spcPts val="0"/>
              </a:spcAft>
              <a:buNone/>
            </a:pPr>
            <a:endParaRPr sz="900">
              <a:solidFill>
                <a:srgbClr val="0B5394"/>
              </a:solidFill>
            </a:endParaRPr>
          </a:p>
          <a:p>
            <a:pPr marL="0" lvl="0" indent="0" algn="l" rtl="0">
              <a:spcBef>
                <a:spcPts val="0"/>
              </a:spcBef>
              <a:spcAft>
                <a:spcPts val="0"/>
              </a:spcAft>
              <a:buNone/>
            </a:pPr>
            <a:r>
              <a:rPr lang="fr" sz="900">
                <a:solidFill>
                  <a:srgbClr val="0B5394"/>
                </a:solidFill>
              </a:rPr>
              <a:t>&gt; Plus le(s) signe(s) / symptôme(s) est (sont) fréquent(s), plus il convient de nous contacter</a:t>
            </a:r>
            <a:endParaRPr sz="900">
              <a:solidFill>
                <a:srgbClr val="0B5394"/>
              </a:solidFill>
            </a:endParaRPr>
          </a:p>
          <a:p>
            <a:pPr marL="0" lvl="0" indent="0" algn="l" rtl="0">
              <a:spcBef>
                <a:spcPts val="0"/>
              </a:spcBef>
              <a:spcAft>
                <a:spcPts val="0"/>
              </a:spcAft>
              <a:buNone/>
            </a:pPr>
            <a:endParaRPr sz="900">
              <a:solidFill>
                <a:srgbClr val="0B5394"/>
              </a:solidFill>
            </a:endParaRPr>
          </a:p>
        </p:txBody>
      </p:sp>
      <p:sp>
        <p:nvSpPr>
          <p:cNvPr id="176" name="Google Shape;176;p24"/>
          <p:cNvSpPr txBox="1"/>
          <p:nvPr/>
        </p:nvSpPr>
        <p:spPr>
          <a:xfrm>
            <a:off x="4473800" y="2571750"/>
            <a:ext cx="20205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1CA7C2"/>
                </a:solidFill>
              </a:rPr>
              <a:t>Cumulation / complexité des</a:t>
            </a:r>
            <a:endParaRPr sz="900" b="1">
              <a:solidFill>
                <a:srgbClr val="1CA7C2"/>
              </a:solidFill>
            </a:endParaRPr>
          </a:p>
          <a:p>
            <a:pPr marL="0" lvl="0" indent="0" algn="l" rtl="0">
              <a:spcBef>
                <a:spcPts val="0"/>
              </a:spcBef>
              <a:spcAft>
                <a:spcPts val="0"/>
              </a:spcAft>
              <a:buNone/>
            </a:pPr>
            <a:r>
              <a:rPr lang="fr" sz="900" b="1">
                <a:solidFill>
                  <a:srgbClr val="1CA7C2"/>
                </a:solidFill>
              </a:rPr>
              <a:t>signes et symptômes</a:t>
            </a:r>
            <a:endParaRPr sz="900" b="1">
              <a:solidFill>
                <a:srgbClr val="1CA7C2"/>
              </a:solidFill>
            </a:endParaRPr>
          </a:p>
          <a:p>
            <a:pPr marL="0" lvl="0" indent="0" algn="l" rtl="0">
              <a:spcBef>
                <a:spcPts val="0"/>
              </a:spcBef>
              <a:spcAft>
                <a:spcPts val="0"/>
              </a:spcAft>
              <a:buNone/>
            </a:pPr>
            <a:endParaRPr sz="900">
              <a:solidFill>
                <a:srgbClr val="0B5394"/>
              </a:solidFill>
            </a:endParaRPr>
          </a:p>
          <a:p>
            <a:pPr marL="0" lvl="0" indent="0" algn="l" rtl="0">
              <a:spcBef>
                <a:spcPts val="0"/>
              </a:spcBef>
              <a:spcAft>
                <a:spcPts val="0"/>
              </a:spcAft>
              <a:buNone/>
            </a:pPr>
            <a:r>
              <a:rPr lang="fr" sz="900">
                <a:solidFill>
                  <a:srgbClr val="0B5394"/>
                </a:solidFill>
              </a:rPr>
              <a:t>• Un ou plusieurs signe(s) / symptôme(s) ?</a:t>
            </a:r>
            <a:endParaRPr sz="900">
              <a:solidFill>
                <a:srgbClr val="0B5394"/>
              </a:solidFill>
            </a:endParaRPr>
          </a:p>
          <a:p>
            <a:pPr marL="0" lvl="0" indent="0" algn="l" rtl="0">
              <a:spcBef>
                <a:spcPts val="0"/>
              </a:spcBef>
              <a:spcAft>
                <a:spcPts val="0"/>
              </a:spcAft>
              <a:buNone/>
            </a:pPr>
            <a:endParaRPr sz="900">
              <a:solidFill>
                <a:srgbClr val="0B5394"/>
              </a:solidFill>
            </a:endParaRPr>
          </a:p>
          <a:p>
            <a:pPr marL="0" lvl="0" indent="0" algn="l" rtl="0">
              <a:spcBef>
                <a:spcPts val="0"/>
              </a:spcBef>
              <a:spcAft>
                <a:spcPts val="0"/>
              </a:spcAft>
              <a:buNone/>
            </a:pPr>
            <a:endParaRPr sz="900">
              <a:solidFill>
                <a:srgbClr val="0B5394"/>
              </a:solidFill>
            </a:endParaRPr>
          </a:p>
          <a:p>
            <a:pPr marL="0" lvl="0" indent="0" algn="l" rtl="0">
              <a:spcBef>
                <a:spcPts val="0"/>
              </a:spcBef>
              <a:spcAft>
                <a:spcPts val="0"/>
              </a:spcAft>
              <a:buNone/>
            </a:pPr>
            <a:endParaRPr sz="900">
              <a:solidFill>
                <a:srgbClr val="0B5394"/>
              </a:solidFill>
            </a:endParaRPr>
          </a:p>
          <a:p>
            <a:pPr marL="0" lvl="0" indent="0" algn="l" rtl="0">
              <a:spcBef>
                <a:spcPts val="0"/>
              </a:spcBef>
              <a:spcAft>
                <a:spcPts val="0"/>
              </a:spcAft>
              <a:buNone/>
            </a:pPr>
            <a:endParaRPr sz="900">
              <a:solidFill>
                <a:srgbClr val="0B5394"/>
              </a:solidFill>
            </a:endParaRPr>
          </a:p>
          <a:p>
            <a:pPr marL="0" lvl="0" indent="0" algn="l" rtl="0">
              <a:spcBef>
                <a:spcPts val="0"/>
              </a:spcBef>
              <a:spcAft>
                <a:spcPts val="0"/>
              </a:spcAft>
              <a:buNone/>
            </a:pPr>
            <a:r>
              <a:rPr lang="fr" sz="900">
                <a:solidFill>
                  <a:srgbClr val="0B5394"/>
                </a:solidFill>
              </a:rPr>
              <a:t>&gt; Plus les signes / symptômes sont nombreux et/ou la présentation complexe, plus il convient de nous contacter.</a:t>
            </a:r>
            <a:endParaRPr sz="900">
              <a:solidFill>
                <a:srgbClr val="0B5394"/>
              </a:solidFill>
            </a:endParaRPr>
          </a:p>
          <a:p>
            <a:pPr marL="0" lvl="0" indent="0" algn="l" rtl="0">
              <a:spcBef>
                <a:spcPts val="0"/>
              </a:spcBef>
              <a:spcAft>
                <a:spcPts val="0"/>
              </a:spcAft>
              <a:buNone/>
            </a:pPr>
            <a:endParaRPr sz="900">
              <a:solidFill>
                <a:srgbClr val="0B5394"/>
              </a:solidFill>
            </a:endParaRPr>
          </a:p>
        </p:txBody>
      </p:sp>
      <p:sp>
        <p:nvSpPr>
          <p:cNvPr id="177" name="Google Shape;177;p24"/>
          <p:cNvSpPr txBox="1"/>
          <p:nvPr/>
        </p:nvSpPr>
        <p:spPr>
          <a:xfrm>
            <a:off x="6442500" y="2571750"/>
            <a:ext cx="2244300" cy="198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1CA7C2"/>
                </a:solidFill>
              </a:rPr>
              <a:t>Intensité des signes et symptômes</a:t>
            </a:r>
            <a:endParaRPr sz="900" b="1">
              <a:solidFill>
                <a:srgbClr val="1CA7C2"/>
              </a:solidFill>
            </a:endParaRPr>
          </a:p>
          <a:p>
            <a:pPr marL="0" lvl="0" indent="0" algn="l" rtl="0">
              <a:spcBef>
                <a:spcPts val="0"/>
              </a:spcBef>
              <a:spcAft>
                <a:spcPts val="0"/>
              </a:spcAft>
              <a:buNone/>
            </a:pPr>
            <a:endParaRPr sz="900">
              <a:solidFill>
                <a:srgbClr val="0B5394"/>
              </a:solidFill>
            </a:endParaRPr>
          </a:p>
          <a:p>
            <a:pPr marL="0" lvl="0" indent="0" algn="l" rtl="0">
              <a:spcBef>
                <a:spcPts val="0"/>
              </a:spcBef>
              <a:spcAft>
                <a:spcPts val="0"/>
              </a:spcAft>
              <a:buNone/>
            </a:pPr>
            <a:endParaRPr sz="900">
              <a:solidFill>
                <a:srgbClr val="0B5394"/>
              </a:solidFill>
            </a:endParaRPr>
          </a:p>
          <a:p>
            <a:pPr marL="0" lvl="0" indent="0" algn="l" rtl="0">
              <a:spcBef>
                <a:spcPts val="0"/>
              </a:spcBef>
              <a:spcAft>
                <a:spcPts val="0"/>
              </a:spcAft>
              <a:buNone/>
            </a:pPr>
            <a:r>
              <a:rPr lang="fr" sz="900">
                <a:solidFill>
                  <a:srgbClr val="0B5394"/>
                </a:solidFill>
              </a:rPr>
              <a:t>• Depuis la survenue du/des signe(s) / symptôme(s), un ou plusieurs domaines majeurs du fonctionnement habituel (travail, relations interpersonnelles, ou soins personnels) sont perturbés.</a:t>
            </a:r>
            <a:endParaRPr sz="900">
              <a:solidFill>
                <a:srgbClr val="0B5394"/>
              </a:solidFill>
            </a:endParaRPr>
          </a:p>
          <a:p>
            <a:pPr marL="0" lvl="0" indent="0" algn="l" rtl="0">
              <a:spcBef>
                <a:spcPts val="0"/>
              </a:spcBef>
              <a:spcAft>
                <a:spcPts val="0"/>
              </a:spcAft>
              <a:buNone/>
            </a:pPr>
            <a:endParaRPr sz="900">
              <a:solidFill>
                <a:srgbClr val="0B5394"/>
              </a:solidFill>
            </a:endParaRPr>
          </a:p>
          <a:p>
            <a:pPr marL="0" lvl="0" indent="0" algn="l" rtl="0">
              <a:spcBef>
                <a:spcPts val="0"/>
              </a:spcBef>
              <a:spcAft>
                <a:spcPts val="0"/>
              </a:spcAft>
              <a:buNone/>
            </a:pPr>
            <a:r>
              <a:rPr lang="fr" sz="900">
                <a:solidFill>
                  <a:srgbClr val="0B5394"/>
                </a:solidFill>
              </a:rPr>
              <a:t>&gt; Plus le(s) signe(s) / symptôme(s) perturbe(nt) le fonctionnement habituel, plus il convient de nous contacter.</a:t>
            </a:r>
            <a:endParaRPr sz="900">
              <a:solidFill>
                <a:srgbClr val="0B5394"/>
              </a:solidFill>
            </a:endParaRPr>
          </a:p>
          <a:p>
            <a:pPr marL="0" lvl="0" indent="0" algn="l" rtl="0">
              <a:spcBef>
                <a:spcPts val="0"/>
              </a:spcBef>
              <a:spcAft>
                <a:spcPts val="0"/>
              </a:spcAft>
              <a:buNone/>
            </a:pPr>
            <a:endParaRPr sz="900">
              <a:solidFill>
                <a:srgbClr val="0B5394"/>
              </a:solidFill>
            </a:endParaRPr>
          </a:p>
        </p:txBody>
      </p:sp>
      <p:pic>
        <p:nvPicPr>
          <p:cNvPr id="178" name="Google Shape;178;p24"/>
          <p:cNvPicPr preferRelativeResize="0"/>
          <p:nvPr/>
        </p:nvPicPr>
        <p:blipFill>
          <a:blip r:embed="rId5">
            <a:alphaModFix/>
          </a:blip>
          <a:stretch>
            <a:fillRect/>
          </a:stretch>
        </p:blipFill>
        <p:spPr>
          <a:xfrm>
            <a:off x="1003531" y="1566353"/>
            <a:ext cx="844142" cy="842960"/>
          </a:xfrm>
          <a:prstGeom prst="rect">
            <a:avLst/>
          </a:prstGeom>
          <a:noFill/>
          <a:ln>
            <a:noFill/>
          </a:ln>
        </p:spPr>
      </p:pic>
      <p:pic>
        <p:nvPicPr>
          <p:cNvPr id="179" name="Google Shape;179;p24"/>
          <p:cNvPicPr preferRelativeResize="0"/>
          <p:nvPr/>
        </p:nvPicPr>
        <p:blipFill>
          <a:blip r:embed="rId6">
            <a:alphaModFix/>
          </a:blip>
          <a:stretch>
            <a:fillRect/>
          </a:stretch>
        </p:blipFill>
        <p:spPr>
          <a:xfrm>
            <a:off x="7008671" y="1431875"/>
            <a:ext cx="1111958" cy="1111925"/>
          </a:xfrm>
          <a:prstGeom prst="rect">
            <a:avLst/>
          </a:prstGeom>
          <a:noFill/>
          <a:ln>
            <a:noFill/>
          </a:ln>
        </p:spPr>
      </p:pic>
      <p:pic>
        <p:nvPicPr>
          <p:cNvPr id="180" name="Google Shape;180;p24"/>
          <p:cNvPicPr preferRelativeResize="0"/>
          <p:nvPr/>
        </p:nvPicPr>
        <p:blipFill>
          <a:blip r:embed="rId7">
            <a:alphaModFix/>
          </a:blip>
          <a:stretch>
            <a:fillRect/>
          </a:stretch>
        </p:blipFill>
        <p:spPr>
          <a:xfrm>
            <a:off x="4927300" y="1431863"/>
            <a:ext cx="1113500" cy="1111950"/>
          </a:xfrm>
          <a:prstGeom prst="rect">
            <a:avLst/>
          </a:prstGeom>
          <a:noFill/>
          <a:ln>
            <a:noFill/>
          </a:ln>
        </p:spPr>
      </p:pic>
      <p:pic>
        <p:nvPicPr>
          <p:cNvPr id="181" name="Google Shape;181;p24"/>
          <p:cNvPicPr preferRelativeResize="0"/>
          <p:nvPr/>
        </p:nvPicPr>
        <p:blipFill rotWithShape="1">
          <a:blip r:embed="rId6">
            <a:alphaModFix/>
          </a:blip>
          <a:srcRect l="24080" r="65231"/>
          <a:stretch/>
        </p:blipFill>
        <p:spPr>
          <a:xfrm>
            <a:off x="2741674" y="1633588"/>
            <a:ext cx="118848" cy="708500"/>
          </a:xfrm>
          <a:prstGeom prst="rect">
            <a:avLst/>
          </a:prstGeom>
          <a:noFill/>
          <a:ln>
            <a:noFill/>
          </a:ln>
        </p:spPr>
      </p:pic>
      <p:pic>
        <p:nvPicPr>
          <p:cNvPr id="182" name="Google Shape;182;p24"/>
          <p:cNvPicPr preferRelativeResize="0"/>
          <p:nvPr/>
        </p:nvPicPr>
        <p:blipFill rotWithShape="1">
          <a:blip r:embed="rId6">
            <a:alphaModFix/>
          </a:blip>
          <a:srcRect l="24080" r="65231"/>
          <a:stretch/>
        </p:blipFill>
        <p:spPr>
          <a:xfrm>
            <a:off x="2978421" y="1633588"/>
            <a:ext cx="118848" cy="708500"/>
          </a:xfrm>
          <a:prstGeom prst="rect">
            <a:avLst/>
          </a:prstGeom>
          <a:noFill/>
          <a:ln>
            <a:noFill/>
          </a:ln>
        </p:spPr>
      </p:pic>
      <p:pic>
        <p:nvPicPr>
          <p:cNvPr id="183" name="Google Shape;183;p24"/>
          <p:cNvPicPr preferRelativeResize="0"/>
          <p:nvPr/>
        </p:nvPicPr>
        <p:blipFill rotWithShape="1">
          <a:blip r:embed="rId6">
            <a:alphaModFix/>
          </a:blip>
          <a:srcRect l="24080" r="65231"/>
          <a:stretch/>
        </p:blipFill>
        <p:spPr>
          <a:xfrm>
            <a:off x="3681926" y="1633588"/>
            <a:ext cx="118848" cy="708500"/>
          </a:xfrm>
          <a:prstGeom prst="rect">
            <a:avLst/>
          </a:prstGeom>
          <a:noFill/>
          <a:ln>
            <a:noFill/>
          </a:ln>
        </p:spPr>
      </p:pic>
      <p:pic>
        <p:nvPicPr>
          <p:cNvPr id="184" name="Google Shape;184;p24"/>
          <p:cNvPicPr preferRelativeResize="0"/>
          <p:nvPr/>
        </p:nvPicPr>
        <p:blipFill rotWithShape="1">
          <a:blip r:embed="rId6">
            <a:alphaModFix/>
          </a:blip>
          <a:srcRect l="24080" r="65231"/>
          <a:stretch/>
        </p:blipFill>
        <p:spPr>
          <a:xfrm>
            <a:off x="3291668" y="1633588"/>
            <a:ext cx="118848" cy="708500"/>
          </a:xfrm>
          <a:prstGeom prst="rect">
            <a:avLst/>
          </a:prstGeom>
          <a:noFill/>
          <a:ln>
            <a:noFill/>
          </a:ln>
        </p:spPr>
      </p:pic>
      <p:pic>
        <p:nvPicPr>
          <p:cNvPr id="185" name="Google Shape;185;p24"/>
          <p:cNvPicPr preferRelativeResize="0"/>
          <p:nvPr/>
        </p:nvPicPr>
        <p:blipFill rotWithShape="1">
          <a:blip r:embed="rId6">
            <a:alphaModFix/>
          </a:blip>
          <a:srcRect l="24080" r="65231"/>
          <a:stretch/>
        </p:blipFill>
        <p:spPr>
          <a:xfrm>
            <a:off x="3372917" y="1633588"/>
            <a:ext cx="118848" cy="708500"/>
          </a:xfrm>
          <a:prstGeom prst="rect">
            <a:avLst/>
          </a:prstGeom>
          <a:noFill/>
          <a:ln>
            <a:noFill/>
          </a:ln>
        </p:spPr>
      </p:pic>
      <p:pic>
        <p:nvPicPr>
          <p:cNvPr id="186" name="Google Shape;186;p24"/>
          <p:cNvPicPr preferRelativeResize="0"/>
          <p:nvPr/>
        </p:nvPicPr>
        <p:blipFill rotWithShape="1">
          <a:blip r:embed="rId6">
            <a:alphaModFix/>
          </a:blip>
          <a:srcRect l="24080" r="65231"/>
          <a:stretch/>
        </p:blipFill>
        <p:spPr>
          <a:xfrm>
            <a:off x="3483391" y="1633588"/>
            <a:ext cx="118848" cy="708500"/>
          </a:xfrm>
          <a:prstGeom prst="rect">
            <a:avLst/>
          </a:prstGeom>
          <a:noFill/>
          <a:ln>
            <a:noFill/>
          </a:ln>
        </p:spPr>
      </p:pic>
      <p:pic>
        <p:nvPicPr>
          <p:cNvPr id="187" name="Google Shape;187;p24"/>
          <p:cNvPicPr preferRelativeResize="0"/>
          <p:nvPr/>
        </p:nvPicPr>
        <p:blipFill rotWithShape="1">
          <a:blip r:embed="rId6">
            <a:alphaModFix/>
          </a:blip>
          <a:srcRect l="24080" r="65231"/>
          <a:stretch/>
        </p:blipFill>
        <p:spPr>
          <a:xfrm>
            <a:off x="2665175" y="1633588"/>
            <a:ext cx="118848" cy="708500"/>
          </a:xfrm>
          <a:prstGeom prst="rect">
            <a:avLst/>
          </a:prstGeom>
          <a:noFill/>
          <a:ln>
            <a:noFill/>
          </a:ln>
        </p:spPr>
      </p:pic>
      <p:pic>
        <p:nvPicPr>
          <p:cNvPr id="3" name="Audio 2">
            <a:hlinkClick r:id="" action="ppaction://media"/>
            <a:extLst>
              <a:ext uri="{FF2B5EF4-FFF2-40B4-BE49-F238E27FC236}">
                <a16:creationId xmlns:a16="http://schemas.microsoft.com/office/drawing/2014/main" id="{75DC18F7-8C91-35B6-9633-04CBA33A32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3450"/>
    </mc:Choice>
    <mc:Fallback>
      <p:transition spd="slow" advTm="93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5"/>
          <p:cNvSpPr txBox="1"/>
          <p:nvPr/>
        </p:nvSpPr>
        <p:spPr>
          <a:xfrm>
            <a:off x="533400" y="457200"/>
            <a:ext cx="5507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b="1">
                <a:solidFill>
                  <a:srgbClr val="F8B74C"/>
                </a:solidFill>
              </a:rPr>
              <a:t>Vulnérabilités </a:t>
            </a:r>
            <a:r>
              <a:rPr lang="fr" b="1">
                <a:solidFill>
                  <a:srgbClr val="74AA50"/>
                </a:solidFill>
              </a:rPr>
              <a:t>protégées</a:t>
            </a:r>
            <a:endParaRPr b="1">
              <a:solidFill>
                <a:srgbClr val="74AA50"/>
              </a:solidFill>
            </a:endParaRPr>
          </a:p>
          <a:p>
            <a:pPr marL="0" lvl="0" indent="0" algn="l" rtl="0">
              <a:spcBef>
                <a:spcPts val="0"/>
              </a:spcBef>
              <a:spcAft>
                <a:spcPts val="0"/>
              </a:spcAft>
              <a:buNone/>
            </a:pPr>
            <a:r>
              <a:rPr lang="fr" sz="1200">
                <a:solidFill>
                  <a:srgbClr val="74AA50"/>
                </a:solidFill>
              </a:rPr>
              <a:t>Facteurs de protection à développer</a:t>
            </a:r>
            <a:endParaRPr sz="1200">
              <a:solidFill>
                <a:srgbClr val="74AA50"/>
              </a:solidFill>
            </a:endParaRPr>
          </a:p>
        </p:txBody>
      </p:sp>
      <p:sp>
        <p:nvSpPr>
          <p:cNvPr id="193" name="Google Shape;193;p25"/>
          <p:cNvSpPr txBox="1"/>
          <p:nvPr/>
        </p:nvSpPr>
        <p:spPr>
          <a:xfrm>
            <a:off x="533400" y="1270800"/>
            <a:ext cx="22443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74AA50"/>
                </a:solidFill>
              </a:rPr>
              <a:t>Identité personnelle</a:t>
            </a:r>
            <a:endParaRPr sz="900" b="1">
              <a:solidFill>
                <a:srgbClr val="74AA50"/>
              </a:solidFill>
            </a:endParaRPr>
          </a:p>
          <a:p>
            <a:pPr marL="0" lvl="0" indent="0" algn="l" rtl="0">
              <a:spcBef>
                <a:spcPts val="0"/>
              </a:spcBef>
              <a:spcAft>
                <a:spcPts val="0"/>
              </a:spcAft>
              <a:buNone/>
            </a:pPr>
            <a:r>
              <a:rPr lang="fr" sz="900">
                <a:solidFill>
                  <a:srgbClr val="0B5394"/>
                </a:solidFill>
              </a:rPr>
              <a:t>Genre et/ou sexe</a:t>
            </a:r>
            <a:endParaRPr sz="900">
              <a:solidFill>
                <a:srgbClr val="0B5394"/>
              </a:solidFill>
            </a:endParaRPr>
          </a:p>
          <a:p>
            <a:pPr marL="0" lvl="0" indent="0" algn="l" rtl="0">
              <a:spcBef>
                <a:spcPts val="0"/>
              </a:spcBef>
              <a:spcAft>
                <a:spcPts val="0"/>
              </a:spcAft>
              <a:buNone/>
            </a:pPr>
            <a:r>
              <a:rPr lang="fr" sz="900">
                <a:solidFill>
                  <a:srgbClr val="0B5394"/>
                </a:solidFill>
              </a:rPr>
              <a:t>Histoire de vie personnelle</a:t>
            </a:r>
            <a:endParaRPr sz="900">
              <a:solidFill>
                <a:srgbClr val="0B5394"/>
              </a:solidFill>
            </a:endParaRPr>
          </a:p>
          <a:p>
            <a:pPr marL="0" lvl="0" indent="0" algn="l" rtl="0">
              <a:spcBef>
                <a:spcPts val="0"/>
              </a:spcBef>
              <a:spcAft>
                <a:spcPts val="0"/>
              </a:spcAft>
              <a:buNone/>
            </a:pPr>
            <a:r>
              <a:rPr lang="fr" sz="900">
                <a:solidFill>
                  <a:srgbClr val="0B5394"/>
                </a:solidFill>
              </a:rPr>
              <a:t>Racines culturelles</a:t>
            </a:r>
            <a:endParaRPr sz="900">
              <a:solidFill>
                <a:srgbClr val="0B5394"/>
              </a:solidFill>
            </a:endParaRPr>
          </a:p>
          <a:p>
            <a:pPr marL="0" lvl="0" indent="0" algn="l" rtl="0">
              <a:spcBef>
                <a:spcPts val="0"/>
              </a:spcBef>
              <a:spcAft>
                <a:spcPts val="0"/>
              </a:spcAft>
              <a:buNone/>
            </a:pPr>
            <a:r>
              <a:rPr lang="fr" sz="900">
                <a:solidFill>
                  <a:srgbClr val="0B5394"/>
                </a:solidFill>
              </a:rPr>
              <a:t>Projets d’avenir</a:t>
            </a:r>
            <a:endParaRPr sz="900">
              <a:solidFill>
                <a:srgbClr val="0B5394"/>
              </a:solidFill>
            </a:endParaRPr>
          </a:p>
        </p:txBody>
      </p:sp>
      <p:sp>
        <p:nvSpPr>
          <p:cNvPr id="194" name="Google Shape;194;p25"/>
          <p:cNvSpPr txBox="1"/>
          <p:nvPr/>
        </p:nvSpPr>
        <p:spPr>
          <a:xfrm>
            <a:off x="3515700" y="1270800"/>
            <a:ext cx="2288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74AA50"/>
                </a:solidFill>
              </a:rPr>
              <a:t>Vie sentimentale</a:t>
            </a:r>
            <a:endParaRPr sz="900" b="1">
              <a:solidFill>
                <a:srgbClr val="74AA50"/>
              </a:solidFill>
            </a:endParaRPr>
          </a:p>
          <a:p>
            <a:pPr marL="0" lvl="0" indent="0" algn="l" rtl="0">
              <a:spcBef>
                <a:spcPts val="0"/>
              </a:spcBef>
              <a:spcAft>
                <a:spcPts val="0"/>
              </a:spcAft>
              <a:buNone/>
            </a:pPr>
            <a:r>
              <a:rPr lang="fr" sz="900">
                <a:solidFill>
                  <a:srgbClr val="0B5394"/>
                </a:solidFill>
              </a:rPr>
              <a:t>Relations</a:t>
            </a:r>
            <a:endParaRPr sz="900">
              <a:solidFill>
                <a:srgbClr val="0B5394"/>
              </a:solidFill>
            </a:endParaRPr>
          </a:p>
          <a:p>
            <a:pPr marL="0" lvl="0" indent="0" algn="l" rtl="0">
              <a:spcBef>
                <a:spcPts val="0"/>
              </a:spcBef>
              <a:spcAft>
                <a:spcPts val="0"/>
              </a:spcAft>
              <a:buNone/>
            </a:pPr>
            <a:r>
              <a:rPr lang="fr" sz="900">
                <a:solidFill>
                  <a:srgbClr val="0B5394"/>
                </a:solidFill>
              </a:rPr>
              <a:t>Amour</a:t>
            </a:r>
            <a:endParaRPr sz="900">
              <a:solidFill>
                <a:srgbClr val="0B5394"/>
              </a:solidFill>
            </a:endParaRPr>
          </a:p>
          <a:p>
            <a:pPr marL="0" lvl="0" indent="0" algn="l" rtl="0">
              <a:spcBef>
                <a:spcPts val="0"/>
              </a:spcBef>
              <a:spcAft>
                <a:spcPts val="0"/>
              </a:spcAft>
              <a:buNone/>
            </a:pPr>
            <a:r>
              <a:rPr lang="fr" sz="900">
                <a:solidFill>
                  <a:srgbClr val="0B5394"/>
                </a:solidFill>
              </a:rPr>
              <a:t>Sexualité</a:t>
            </a:r>
            <a:endParaRPr sz="900">
              <a:solidFill>
                <a:srgbClr val="0B5394"/>
              </a:solidFill>
            </a:endParaRPr>
          </a:p>
        </p:txBody>
      </p:sp>
      <p:sp>
        <p:nvSpPr>
          <p:cNvPr id="195" name="Google Shape;195;p25"/>
          <p:cNvSpPr txBox="1"/>
          <p:nvPr/>
        </p:nvSpPr>
        <p:spPr>
          <a:xfrm>
            <a:off x="6211500" y="1270800"/>
            <a:ext cx="29325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74AA50"/>
                </a:solidFill>
              </a:rPr>
              <a:t>Soutien social</a:t>
            </a:r>
            <a:endParaRPr sz="900" b="1">
              <a:solidFill>
                <a:srgbClr val="74AA50"/>
              </a:solidFill>
            </a:endParaRPr>
          </a:p>
          <a:p>
            <a:pPr marL="0" lvl="0" indent="0" algn="l" rtl="0">
              <a:spcBef>
                <a:spcPts val="0"/>
              </a:spcBef>
              <a:spcAft>
                <a:spcPts val="0"/>
              </a:spcAft>
              <a:buNone/>
            </a:pPr>
            <a:r>
              <a:rPr lang="fr" sz="900">
                <a:solidFill>
                  <a:srgbClr val="0B5394"/>
                </a:solidFill>
              </a:rPr>
              <a:t>Famille</a:t>
            </a:r>
            <a:endParaRPr sz="900">
              <a:solidFill>
                <a:srgbClr val="0B5394"/>
              </a:solidFill>
            </a:endParaRPr>
          </a:p>
          <a:p>
            <a:pPr marL="0" lvl="0" indent="0" algn="l" rtl="0">
              <a:spcBef>
                <a:spcPts val="0"/>
              </a:spcBef>
              <a:spcAft>
                <a:spcPts val="0"/>
              </a:spcAft>
              <a:buNone/>
            </a:pPr>
            <a:r>
              <a:rPr lang="fr" sz="900">
                <a:solidFill>
                  <a:srgbClr val="0B5394"/>
                </a:solidFill>
              </a:rPr>
              <a:t>Amis IRL/virtuels</a:t>
            </a:r>
            <a:endParaRPr sz="900">
              <a:solidFill>
                <a:srgbClr val="0B5394"/>
              </a:solidFill>
            </a:endParaRPr>
          </a:p>
          <a:p>
            <a:pPr marL="0" lvl="0" indent="0" algn="l" rtl="0">
              <a:spcBef>
                <a:spcPts val="0"/>
              </a:spcBef>
              <a:spcAft>
                <a:spcPts val="0"/>
              </a:spcAft>
              <a:buNone/>
            </a:pPr>
            <a:r>
              <a:rPr lang="fr" sz="900">
                <a:solidFill>
                  <a:srgbClr val="0B5394"/>
                </a:solidFill>
              </a:rPr>
              <a:t>Pairs</a:t>
            </a:r>
            <a:endParaRPr sz="900">
              <a:solidFill>
                <a:srgbClr val="0B5394"/>
              </a:solidFill>
            </a:endParaRPr>
          </a:p>
          <a:p>
            <a:pPr marL="0" lvl="0" indent="0" algn="l" rtl="0">
              <a:spcBef>
                <a:spcPts val="0"/>
              </a:spcBef>
              <a:spcAft>
                <a:spcPts val="0"/>
              </a:spcAft>
              <a:buNone/>
            </a:pPr>
            <a:r>
              <a:rPr lang="fr" sz="900">
                <a:solidFill>
                  <a:srgbClr val="0B5394"/>
                </a:solidFill>
              </a:rPr>
              <a:t>Enseignants</a:t>
            </a:r>
            <a:endParaRPr sz="900">
              <a:solidFill>
                <a:srgbClr val="0B5394"/>
              </a:solidFill>
            </a:endParaRPr>
          </a:p>
          <a:p>
            <a:pPr marL="0" lvl="0" indent="0" algn="l" rtl="0">
              <a:spcBef>
                <a:spcPts val="0"/>
              </a:spcBef>
              <a:spcAft>
                <a:spcPts val="0"/>
              </a:spcAft>
              <a:buNone/>
            </a:pPr>
            <a:r>
              <a:rPr lang="fr" sz="900">
                <a:solidFill>
                  <a:srgbClr val="0B5394"/>
                </a:solidFill>
              </a:rPr>
              <a:t>Animateurs</a:t>
            </a:r>
            <a:endParaRPr sz="900">
              <a:solidFill>
                <a:srgbClr val="0B5394"/>
              </a:solidFill>
            </a:endParaRPr>
          </a:p>
        </p:txBody>
      </p:sp>
      <p:sp>
        <p:nvSpPr>
          <p:cNvPr id="196" name="Google Shape;196;p25"/>
          <p:cNvSpPr txBox="1"/>
          <p:nvPr/>
        </p:nvSpPr>
        <p:spPr>
          <a:xfrm>
            <a:off x="6211500" y="2248900"/>
            <a:ext cx="2932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74AA50"/>
                </a:solidFill>
              </a:rPr>
              <a:t>Loisirs</a:t>
            </a:r>
            <a:endParaRPr sz="900" b="1">
              <a:solidFill>
                <a:srgbClr val="74AA50"/>
              </a:solidFill>
            </a:endParaRPr>
          </a:p>
          <a:p>
            <a:pPr marL="0" lvl="0" indent="0" algn="l" rtl="0">
              <a:spcBef>
                <a:spcPts val="0"/>
              </a:spcBef>
              <a:spcAft>
                <a:spcPts val="0"/>
              </a:spcAft>
              <a:buNone/>
            </a:pPr>
            <a:r>
              <a:rPr lang="fr" sz="900">
                <a:solidFill>
                  <a:srgbClr val="0B5394"/>
                </a:solidFill>
              </a:rPr>
              <a:t>Stimulants</a:t>
            </a:r>
            <a:endParaRPr sz="900">
              <a:solidFill>
                <a:srgbClr val="0B5394"/>
              </a:solidFill>
            </a:endParaRPr>
          </a:p>
          <a:p>
            <a:pPr marL="0" lvl="0" indent="0" algn="l" rtl="0">
              <a:spcBef>
                <a:spcPts val="0"/>
              </a:spcBef>
              <a:spcAft>
                <a:spcPts val="0"/>
              </a:spcAft>
              <a:buNone/>
            </a:pPr>
            <a:r>
              <a:rPr lang="fr" sz="900">
                <a:solidFill>
                  <a:srgbClr val="0B5394"/>
                </a:solidFill>
              </a:rPr>
              <a:t>Motivants</a:t>
            </a:r>
            <a:endParaRPr sz="900">
              <a:solidFill>
                <a:srgbClr val="0B5394"/>
              </a:solidFill>
            </a:endParaRPr>
          </a:p>
          <a:p>
            <a:pPr marL="0" lvl="0" indent="0" algn="l" rtl="0">
              <a:spcBef>
                <a:spcPts val="0"/>
              </a:spcBef>
              <a:spcAft>
                <a:spcPts val="0"/>
              </a:spcAft>
              <a:buNone/>
            </a:pPr>
            <a:r>
              <a:rPr lang="fr" sz="900">
                <a:solidFill>
                  <a:srgbClr val="0B5394"/>
                </a:solidFill>
              </a:rPr>
              <a:t>Apaisants</a:t>
            </a:r>
            <a:endParaRPr sz="900">
              <a:solidFill>
                <a:srgbClr val="0B5394"/>
              </a:solidFill>
            </a:endParaRPr>
          </a:p>
        </p:txBody>
      </p:sp>
      <p:sp>
        <p:nvSpPr>
          <p:cNvPr id="197" name="Google Shape;197;p25"/>
          <p:cNvSpPr txBox="1"/>
          <p:nvPr/>
        </p:nvSpPr>
        <p:spPr>
          <a:xfrm>
            <a:off x="6211500" y="2950100"/>
            <a:ext cx="29325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74AA50"/>
                </a:solidFill>
              </a:rPr>
              <a:t>Boucliers</a:t>
            </a:r>
            <a:endParaRPr sz="900" b="1">
              <a:solidFill>
                <a:srgbClr val="74AA50"/>
              </a:solidFill>
            </a:endParaRPr>
          </a:p>
          <a:p>
            <a:pPr marL="0" lvl="0" indent="0" algn="l" rtl="0">
              <a:spcBef>
                <a:spcPts val="0"/>
              </a:spcBef>
              <a:spcAft>
                <a:spcPts val="0"/>
              </a:spcAft>
              <a:buNone/>
            </a:pPr>
            <a:r>
              <a:rPr lang="fr" sz="900">
                <a:solidFill>
                  <a:srgbClr val="0B5394"/>
                </a:solidFill>
              </a:rPr>
              <a:t>Régulation des émotions</a:t>
            </a:r>
            <a:endParaRPr sz="900">
              <a:solidFill>
                <a:srgbClr val="0B5394"/>
              </a:solidFill>
            </a:endParaRPr>
          </a:p>
          <a:p>
            <a:pPr marL="0" lvl="0" indent="0" algn="l" rtl="0">
              <a:spcBef>
                <a:spcPts val="0"/>
              </a:spcBef>
              <a:spcAft>
                <a:spcPts val="0"/>
              </a:spcAft>
              <a:buNone/>
            </a:pPr>
            <a:r>
              <a:rPr lang="fr" sz="900">
                <a:solidFill>
                  <a:srgbClr val="0B5394"/>
                </a:solidFill>
              </a:rPr>
              <a:t>Outils de relaxation</a:t>
            </a:r>
            <a:endParaRPr sz="900">
              <a:solidFill>
                <a:srgbClr val="0B5394"/>
              </a:solidFill>
            </a:endParaRPr>
          </a:p>
          <a:p>
            <a:pPr marL="0" lvl="0" indent="0" algn="l" rtl="0">
              <a:spcBef>
                <a:spcPts val="0"/>
              </a:spcBef>
              <a:spcAft>
                <a:spcPts val="0"/>
              </a:spcAft>
              <a:buNone/>
            </a:pPr>
            <a:r>
              <a:rPr lang="fr" sz="900">
                <a:solidFill>
                  <a:srgbClr val="0B5394"/>
                </a:solidFill>
              </a:rPr>
              <a:t>Don de soi</a:t>
            </a:r>
            <a:endParaRPr sz="900">
              <a:solidFill>
                <a:srgbClr val="0B5394"/>
              </a:solidFill>
            </a:endParaRPr>
          </a:p>
          <a:p>
            <a:pPr marL="0" lvl="0" indent="0" algn="l" rtl="0">
              <a:spcBef>
                <a:spcPts val="0"/>
              </a:spcBef>
              <a:spcAft>
                <a:spcPts val="0"/>
              </a:spcAft>
              <a:buNone/>
            </a:pPr>
            <a:r>
              <a:rPr lang="fr" sz="900">
                <a:solidFill>
                  <a:srgbClr val="0B5394"/>
                </a:solidFill>
              </a:rPr>
              <a:t>Accompagnement par un pro</a:t>
            </a:r>
            <a:endParaRPr sz="900">
              <a:solidFill>
                <a:srgbClr val="0B5394"/>
              </a:solidFill>
            </a:endParaRPr>
          </a:p>
          <a:p>
            <a:pPr marL="0" lvl="0" indent="0" algn="l" rtl="0">
              <a:spcBef>
                <a:spcPts val="0"/>
              </a:spcBef>
              <a:spcAft>
                <a:spcPts val="0"/>
              </a:spcAft>
              <a:buNone/>
            </a:pPr>
            <a:r>
              <a:rPr lang="fr" sz="900">
                <a:solidFill>
                  <a:srgbClr val="0B5394"/>
                </a:solidFill>
              </a:rPr>
              <a:t>Médicaments</a:t>
            </a:r>
            <a:endParaRPr sz="900">
              <a:solidFill>
                <a:srgbClr val="0B5394"/>
              </a:solidFill>
            </a:endParaRPr>
          </a:p>
        </p:txBody>
      </p:sp>
      <p:sp>
        <p:nvSpPr>
          <p:cNvPr id="198" name="Google Shape;198;p25"/>
          <p:cNvSpPr txBox="1"/>
          <p:nvPr/>
        </p:nvSpPr>
        <p:spPr>
          <a:xfrm>
            <a:off x="6211500" y="3928200"/>
            <a:ext cx="23991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74AA50"/>
                </a:solidFill>
              </a:rPr>
              <a:t>Hygiène de vie</a:t>
            </a:r>
            <a:endParaRPr sz="900" b="1">
              <a:solidFill>
                <a:srgbClr val="74AA50"/>
              </a:solidFill>
            </a:endParaRPr>
          </a:p>
          <a:p>
            <a:pPr marL="0" lvl="0" indent="0" algn="l" rtl="0">
              <a:spcBef>
                <a:spcPts val="0"/>
              </a:spcBef>
              <a:spcAft>
                <a:spcPts val="0"/>
              </a:spcAft>
              <a:buNone/>
            </a:pPr>
            <a:r>
              <a:rPr lang="fr" sz="900">
                <a:solidFill>
                  <a:srgbClr val="0B5394"/>
                </a:solidFill>
              </a:rPr>
              <a:t>Alimentation</a:t>
            </a:r>
            <a:endParaRPr sz="900">
              <a:solidFill>
                <a:srgbClr val="0B5394"/>
              </a:solidFill>
            </a:endParaRPr>
          </a:p>
          <a:p>
            <a:pPr marL="0" lvl="0" indent="0" algn="l" rtl="0">
              <a:spcBef>
                <a:spcPts val="0"/>
              </a:spcBef>
              <a:spcAft>
                <a:spcPts val="0"/>
              </a:spcAft>
              <a:buNone/>
            </a:pPr>
            <a:r>
              <a:rPr lang="fr" sz="900">
                <a:solidFill>
                  <a:srgbClr val="0B5394"/>
                </a:solidFill>
              </a:rPr>
              <a:t>Sommeil</a:t>
            </a:r>
            <a:endParaRPr sz="900">
              <a:solidFill>
                <a:srgbClr val="0B5394"/>
              </a:solidFill>
            </a:endParaRPr>
          </a:p>
          <a:p>
            <a:pPr marL="0" lvl="0" indent="0" algn="l" rtl="0">
              <a:spcBef>
                <a:spcPts val="0"/>
              </a:spcBef>
              <a:spcAft>
                <a:spcPts val="0"/>
              </a:spcAft>
              <a:buNone/>
            </a:pPr>
            <a:r>
              <a:rPr lang="fr" sz="900">
                <a:solidFill>
                  <a:srgbClr val="0B5394"/>
                </a:solidFill>
              </a:rPr>
              <a:t>Soin de soi</a:t>
            </a:r>
            <a:endParaRPr sz="900">
              <a:solidFill>
                <a:srgbClr val="0B5394"/>
              </a:solidFill>
            </a:endParaRPr>
          </a:p>
          <a:p>
            <a:pPr marL="0" lvl="0" indent="0" algn="l" rtl="0">
              <a:spcBef>
                <a:spcPts val="0"/>
              </a:spcBef>
              <a:spcAft>
                <a:spcPts val="0"/>
              </a:spcAft>
              <a:buNone/>
            </a:pPr>
            <a:r>
              <a:rPr lang="fr" sz="900">
                <a:solidFill>
                  <a:srgbClr val="0B5394"/>
                </a:solidFill>
              </a:rPr>
              <a:t>Activité physique</a:t>
            </a:r>
            <a:endParaRPr sz="900">
              <a:solidFill>
                <a:srgbClr val="0B5394"/>
              </a:solidFill>
            </a:endParaRPr>
          </a:p>
        </p:txBody>
      </p:sp>
      <p:sp>
        <p:nvSpPr>
          <p:cNvPr id="199" name="Google Shape;199;p25"/>
          <p:cNvSpPr txBox="1"/>
          <p:nvPr/>
        </p:nvSpPr>
        <p:spPr>
          <a:xfrm>
            <a:off x="3515700" y="4205100"/>
            <a:ext cx="23991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74AA50"/>
                </a:solidFill>
              </a:rPr>
              <a:t>Capacités relationnelles</a:t>
            </a:r>
            <a:endParaRPr sz="900" b="1">
              <a:solidFill>
                <a:srgbClr val="74AA50"/>
              </a:solidFill>
            </a:endParaRPr>
          </a:p>
          <a:p>
            <a:pPr marL="0" lvl="0" indent="0" algn="l" rtl="0">
              <a:spcBef>
                <a:spcPts val="0"/>
              </a:spcBef>
              <a:spcAft>
                <a:spcPts val="0"/>
              </a:spcAft>
              <a:buNone/>
            </a:pPr>
            <a:r>
              <a:rPr lang="fr" sz="900">
                <a:solidFill>
                  <a:srgbClr val="0B5394"/>
                </a:solidFill>
              </a:rPr>
              <a:t>Créer et maintenir du lien</a:t>
            </a:r>
            <a:endParaRPr sz="900">
              <a:solidFill>
                <a:srgbClr val="0B5394"/>
              </a:solidFill>
            </a:endParaRPr>
          </a:p>
          <a:p>
            <a:pPr marL="0" lvl="0" indent="0" algn="l" rtl="0">
              <a:spcBef>
                <a:spcPts val="0"/>
              </a:spcBef>
              <a:spcAft>
                <a:spcPts val="0"/>
              </a:spcAft>
              <a:buNone/>
            </a:pPr>
            <a:r>
              <a:rPr lang="fr" sz="900">
                <a:solidFill>
                  <a:srgbClr val="0B5394"/>
                </a:solidFill>
              </a:rPr>
              <a:t>Sociabilité</a:t>
            </a:r>
            <a:endParaRPr sz="900">
              <a:solidFill>
                <a:srgbClr val="0B5394"/>
              </a:solidFill>
            </a:endParaRPr>
          </a:p>
        </p:txBody>
      </p:sp>
      <p:sp>
        <p:nvSpPr>
          <p:cNvPr id="200" name="Google Shape;200;p25"/>
          <p:cNvSpPr txBox="1"/>
          <p:nvPr/>
        </p:nvSpPr>
        <p:spPr>
          <a:xfrm>
            <a:off x="533400" y="3789600"/>
            <a:ext cx="23991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74AA50"/>
                </a:solidFill>
              </a:rPr>
              <a:t>Développement personnel</a:t>
            </a:r>
            <a:endParaRPr sz="900" b="1">
              <a:solidFill>
                <a:srgbClr val="74AA50"/>
              </a:solidFill>
            </a:endParaRPr>
          </a:p>
          <a:p>
            <a:pPr marL="0" lvl="0" indent="0" algn="l" rtl="0">
              <a:spcBef>
                <a:spcPts val="0"/>
              </a:spcBef>
              <a:spcAft>
                <a:spcPts val="0"/>
              </a:spcAft>
              <a:buNone/>
            </a:pPr>
            <a:r>
              <a:rPr lang="fr" sz="900">
                <a:solidFill>
                  <a:srgbClr val="0B5394"/>
                </a:solidFill>
              </a:rPr>
              <a:t>Autonomie</a:t>
            </a:r>
            <a:endParaRPr sz="900">
              <a:solidFill>
                <a:srgbClr val="0B5394"/>
              </a:solidFill>
            </a:endParaRPr>
          </a:p>
          <a:p>
            <a:pPr marL="0" lvl="0" indent="0" algn="l" rtl="0">
              <a:spcBef>
                <a:spcPts val="0"/>
              </a:spcBef>
              <a:spcAft>
                <a:spcPts val="0"/>
              </a:spcAft>
              <a:buNone/>
            </a:pPr>
            <a:r>
              <a:rPr lang="fr" sz="900">
                <a:solidFill>
                  <a:srgbClr val="0B5394"/>
                </a:solidFill>
              </a:rPr>
              <a:t>Spiritualité</a:t>
            </a:r>
            <a:endParaRPr sz="900">
              <a:solidFill>
                <a:srgbClr val="0B5394"/>
              </a:solidFill>
            </a:endParaRPr>
          </a:p>
          <a:p>
            <a:pPr marL="0" lvl="0" indent="0" algn="l" rtl="0">
              <a:spcBef>
                <a:spcPts val="0"/>
              </a:spcBef>
              <a:spcAft>
                <a:spcPts val="0"/>
              </a:spcAft>
              <a:buNone/>
            </a:pPr>
            <a:r>
              <a:rPr lang="fr" sz="900">
                <a:solidFill>
                  <a:srgbClr val="0B5394"/>
                </a:solidFill>
              </a:rPr>
              <a:t>Sentiment d’apprendre / d’évoluer</a:t>
            </a:r>
            <a:endParaRPr sz="900">
              <a:solidFill>
                <a:srgbClr val="0B5394"/>
              </a:solidFill>
            </a:endParaRPr>
          </a:p>
          <a:p>
            <a:pPr marL="0" lvl="0" indent="0" algn="l" rtl="0">
              <a:spcBef>
                <a:spcPts val="0"/>
              </a:spcBef>
              <a:spcAft>
                <a:spcPts val="0"/>
              </a:spcAft>
              <a:buNone/>
            </a:pPr>
            <a:r>
              <a:rPr lang="fr" sz="900">
                <a:solidFill>
                  <a:srgbClr val="0B5394"/>
                </a:solidFill>
              </a:rPr>
              <a:t>Formation / emploi</a:t>
            </a:r>
            <a:endParaRPr sz="900">
              <a:solidFill>
                <a:srgbClr val="0B5394"/>
              </a:solidFill>
            </a:endParaRPr>
          </a:p>
          <a:p>
            <a:pPr marL="0" lvl="0" indent="0" algn="l" rtl="0">
              <a:spcBef>
                <a:spcPts val="0"/>
              </a:spcBef>
              <a:spcAft>
                <a:spcPts val="0"/>
              </a:spcAft>
              <a:buNone/>
            </a:pPr>
            <a:r>
              <a:rPr lang="fr" sz="900">
                <a:solidFill>
                  <a:srgbClr val="0B5394"/>
                </a:solidFill>
              </a:rPr>
              <a:t>Animaux</a:t>
            </a:r>
            <a:endParaRPr sz="900">
              <a:solidFill>
                <a:srgbClr val="0B5394"/>
              </a:solidFill>
            </a:endParaRPr>
          </a:p>
        </p:txBody>
      </p:sp>
      <p:sp>
        <p:nvSpPr>
          <p:cNvPr id="201" name="Google Shape;201;p25"/>
          <p:cNvSpPr txBox="1"/>
          <p:nvPr/>
        </p:nvSpPr>
        <p:spPr>
          <a:xfrm>
            <a:off x="533400" y="2530200"/>
            <a:ext cx="29325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74AA50"/>
                </a:solidFill>
              </a:rPr>
              <a:t>Image de soi</a:t>
            </a:r>
            <a:endParaRPr sz="900" b="1">
              <a:solidFill>
                <a:srgbClr val="74AA50"/>
              </a:solidFill>
            </a:endParaRPr>
          </a:p>
          <a:p>
            <a:pPr marL="0" lvl="0" indent="0" algn="l" rtl="0">
              <a:spcBef>
                <a:spcPts val="0"/>
              </a:spcBef>
              <a:spcAft>
                <a:spcPts val="0"/>
              </a:spcAft>
              <a:buNone/>
            </a:pPr>
            <a:r>
              <a:rPr lang="fr" sz="900">
                <a:solidFill>
                  <a:srgbClr val="0B5394"/>
                </a:solidFill>
              </a:rPr>
              <a:t>Fierté et estime</a:t>
            </a:r>
            <a:endParaRPr sz="900">
              <a:solidFill>
                <a:srgbClr val="0B5394"/>
              </a:solidFill>
            </a:endParaRPr>
          </a:p>
          <a:p>
            <a:pPr marL="0" lvl="0" indent="0" algn="l" rtl="0">
              <a:spcBef>
                <a:spcPts val="0"/>
              </a:spcBef>
              <a:spcAft>
                <a:spcPts val="0"/>
              </a:spcAft>
              <a:buNone/>
            </a:pPr>
            <a:r>
              <a:rPr lang="fr" sz="900">
                <a:solidFill>
                  <a:srgbClr val="0B5394"/>
                </a:solidFill>
              </a:rPr>
              <a:t>Indulgence</a:t>
            </a:r>
            <a:endParaRPr sz="900">
              <a:solidFill>
                <a:srgbClr val="0B5394"/>
              </a:solidFill>
            </a:endParaRPr>
          </a:p>
          <a:p>
            <a:pPr marL="0" lvl="0" indent="0" algn="l" rtl="0">
              <a:spcBef>
                <a:spcPts val="0"/>
              </a:spcBef>
              <a:spcAft>
                <a:spcPts val="0"/>
              </a:spcAft>
              <a:buNone/>
            </a:pPr>
            <a:r>
              <a:rPr lang="fr" sz="900">
                <a:solidFill>
                  <a:srgbClr val="0B5394"/>
                </a:solidFill>
              </a:rPr>
              <a:t>Sentiments de compétence et d'efficacité</a:t>
            </a:r>
            <a:endParaRPr sz="900">
              <a:solidFill>
                <a:srgbClr val="0B5394"/>
              </a:solidFill>
            </a:endParaRPr>
          </a:p>
          <a:p>
            <a:pPr marL="0" lvl="0" indent="0" algn="l" rtl="0">
              <a:spcBef>
                <a:spcPts val="0"/>
              </a:spcBef>
              <a:spcAft>
                <a:spcPts val="0"/>
              </a:spcAft>
              <a:buNone/>
            </a:pPr>
            <a:r>
              <a:rPr lang="fr" sz="900">
                <a:solidFill>
                  <a:srgbClr val="0B5394"/>
                </a:solidFill>
              </a:rPr>
              <a:t>Citoyenneté</a:t>
            </a:r>
            <a:endParaRPr sz="900">
              <a:solidFill>
                <a:srgbClr val="0B5394"/>
              </a:solidFill>
            </a:endParaRPr>
          </a:p>
        </p:txBody>
      </p:sp>
      <p:pic>
        <p:nvPicPr>
          <p:cNvPr id="202" name="Google Shape;202;p25"/>
          <p:cNvPicPr preferRelativeResize="0"/>
          <p:nvPr/>
        </p:nvPicPr>
        <p:blipFill>
          <a:blip r:embed="rId5">
            <a:alphaModFix/>
          </a:blip>
          <a:stretch>
            <a:fillRect/>
          </a:stretch>
        </p:blipFill>
        <p:spPr>
          <a:xfrm>
            <a:off x="3515700" y="1962241"/>
            <a:ext cx="1701400" cy="2086518"/>
          </a:xfrm>
          <a:prstGeom prst="rect">
            <a:avLst/>
          </a:prstGeom>
          <a:noFill/>
          <a:ln>
            <a:noFill/>
          </a:ln>
        </p:spPr>
      </p:pic>
      <p:pic>
        <p:nvPicPr>
          <p:cNvPr id="2" name="Audio 1">
            <a:hlinkClick r:id="" action="ppaction://media"/>
            <a:extLst>
              <a:ext uri="{FF2B5EF4-FFF2-40B4-BE49-F238E27FC236}">
                <a16:creationId xmlns:a16="http://schemas.microsoft.com/office/drawing/2014/main" id="{E132636A-D9B6-298F-A9AC-620E01A46F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858"/>
    </mc:Choice>
    <mc:Fallback>
      <p:transition spd="slow" advTm="62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6"/>
          <p:cNvPicPr preferRelativeResize="0"/>
          <p:nvPr/>
        </p:nvPicPr>
        <p:blipFill>
          <a:blip r:embed="rId5">
            <a:alphaModFix/>
          </a:blip>
          <a:stretch>
            <a:fillRect/>
          </a:stretch>
        </p:blipFill>
        <p:spPr>
          <a:xfrm>
            <a:off x="5770700" y="554475"/>
            <a:ext cx="2265500" cy="2265500"/>
          </a:xfrm>
          <a:prstGeom prst="rect">
            <a:avLst/>
          </a:prstGeom>
          <a:noFill/>
          <a:ln>
            <a:noFill/>
          </a:ln>
        </p:spPr>
      </p:pic>
      <p:sp>
        <p:nvSpPr>
          <p:cNvPr id="208" name="Google Shape;208;p26"/>
          <p:cNvSpPr txBox="1"/>
          <p:nvPr/>
        </p:nvSpPr>
        <p:spPr>
          <a:xfrm>
            <a:off x="533400" y="457200"/>
            <a:ext cx="5507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b="1">
                <a:solidFill>
                  <a:srgbClr val="F8B74C"/>
                </a:solidFill>
              </a:rPr>
              <a:t>Vulnérabilités </a:t>
            </a:r>
            <a:r>
              <a:rPr lang="fr" b="1">
                <a:solidFill>
                  <a:srgbClr val="74AA50"/>
                </a:solidFill>
              </a:rPr>
              <a:t>protégées</a:t>
            </a:r>
            <a:endParaRPr b="1">
              <a:solidFill>
                <a:srgbClr val="74AA50"/>
              </a:solidFill>
            </a:endParaRPr>
          </a:p>
          <a:p>
            <a:pPr marL="0" lvl="0" indent="0" algn="l" rtl="0">
              <a:spcBef>
                <a:spcPts val="0"/>
              </a:spcBef>
              <a:spcAft>
                <a:spcPts val="0"/>
              </a:spcAft>
              <a:buNone/>
            </a:pPr>
            <a:r>
              <a:rPr lang="fr" sz="1200">
                <a:solidFill>
                  <a:srgbClr val="74AA50"/>
                </a:solidFill>
              </a:rPr>
              <a:t>Moyens d’action : vos partenaires privilégiés</a:t>
            </a:r>
            <a:endParaRPr sz="1200">
              <a:solidFill>
                <a:srgbClr val="74AA50"/>
              </a:solidFill>
            </a:endParaRPr>
          </a:p>
        </p:txBody>
      </p:sp>
      <p:sp>
        <p:nvSpPr>
          <p:cNvPr id="209" name="Google Shape;209;p26"/>
          <p:cNvSpPr txBox="1"/>
          <p:nvPr/>
        </p:nvSpPr>
        <p:spPr>
          <a:xfrm>
            <a:off x="533400" y="1270800"/>
            <a:ext cx="2780700" cy="198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74AA50"/>
                </a:solidFill>
              </a:rPr>
              <a:t>Psychiatrie de secteur </a:t>
            </a:r>
            <a:r>
              <a:rPr lang="fr" sz="900">
                <a:solidFill>
                  <a:srgbClr val="0B5394"/>
                </a:solidFill>
              </a:rPr>
              <a:t>: </a:t>
            </a:r>
            <a:endParaRPr sz="900" b="1">
              <a:solidFill>
                <a:srgbClr val="0B5394"/>
              </a:solidFill>
            </a:endParaRPr>
          </a:p>
          <a:p>
            <a:pPr marL="0" lvl="0" indent="0" algn="l" rtl="0">
              <a:spcBef>
                <a:spcPts val="0"/>
              </a:spcBef>
              <a:spcAft>
                <a:spcPts val="0"/>
              </a:spcAft>
              <a:buNone/>
            </a:pPr>
            <a:r>
              <a:rPr lang="fr" sz="900" b="1">
                <a:solidFill>
                  <a:srgbClr val="0B5394"/>
                </a:solidFill>
              </a:rPr>
              <a:t>Centre Jean Wier </a:t>
            </a:r>
            <a:r>
              <a:rPr lang="fr" sz="900">
                <a:solidFill>
                  <a:srgbClr val="0B5394"/>
                </a:solidFill>
              </a:rPr>
              <a:t>adultes (Suresnes)</a:t>
            </a:r>
            <a:endParaRPr sz="900">
              <a:solidFill>
                <a:srgbClr val="0B5394"/>
              </a:solidFill>
            </a:endParaRPr>
          </a:p>
          <a:p>
            <a:pPr marL="0" lvl="0" indent="0" algn="l" rtl="0">
              <a:spcBef>
                <a:spcPts val="0"/>
              </a:spcBef>
              <a:spcAft>
                <a:spcPts val="0"/>
              </a:spcAft>
              <a:buNone/>
            </a:pPr>
            <a:r>
              <a:rPr lang="fr" sz="900" b="1">
                <a:solidFill>
                  <a:srgbClr val="0B5394"/>
                </a:solidFill>
              </a:rPr>
              <a:t>Centre Médico Psychologique : </a:t>
            </a:r>
            <a:r>
              <a:rPr lang="fr" sz="900">
                <a:solidFill>
                  <a:srgbClr val="0B5394"/>
                </a:solidFill>
              </a:rPr>
              <a:t>consultations</a:t>
            </a:r>
            <a:endParaRPr sz="900">
              <a:solidFill>
                <a:srgbClr val="0B5394"/>
              </a:solidFill>
            </a:endParaRPr>
          </a:p>
          <a:p>
            <a:pPr marL="0" lvl="0" indent="0" algn="l" rtl="0">
              <a:spcBef>
                <a:spcPts val="0"/>
              </a:spcBef>
              <a:spcAft>
                <a:spcPts val="0"/>
              </a:spcAft>
              <a:buNone/>
            </a:pPr>
            <a:r>
              <a:rPr lang="fr" sz="900" b="1">
                <a:solidFill>
                  <a:srgbClr val="0B5394"/>
                </a:solidFill>
              </a:rPr>
              <a:t>Unidé :</a:t>
            </a:r>
            <a:r>
              <a:rPr lang="fr" sz="900">
                <a:solidFill>
                  <a:srgbClr val="0B5394"/>
                </a:solidFill>
              </a:rPr>
              <a:t> Unité d’intervention à domicile et d’évaluation</a:t>
            </a:r>
            <a:endParaRPr sz="900">
              <a:solidFill>
                <a:srgbClr val="0B5394"/>
              </a:solidFill>
            </a:endParaRPr>
          </a:p>
          <a:p>
            <a:pPr marL="0" lvl="0" indent="0" algn="l" rtl="0">
              <a:spcBef>
                <a:spcPts val="0"/>
              </a:spcBef>
              <a:spcAft>
                <a:spcPts val="0"/>
              </a:spcAft>
              <a:buNone/>
            </a:pPr>
            <a:r>
              <a:rPr lang="fr" sz="900" b="1">
                <a:solidFill>
                  <a:srgbClr val="0B5394"/>
                </a:solidFill>
              </a:rPr>
              <a:t>FIPP :</a:t>
            </a:r>
            <a:r>
              <a:rPr lang="fr" sz="900">
                <a:solidFill>
                  <a:srgbClr val="0B5394"/>
                </a:solidFill>
              </a:rPr>
              <a:t> Filière d’Intervention Précoce en Psychiatrie</a:t>
            </a:r>
            <a:endParaRPr sz="900">
              <a:solidFill>
                <a:srgbClr val="0B5394"/>
              </a:solidFill>
            </a:endParaRPr>
          </a:p>
          <a:p>
            <a:pPr marL="0" lvl="0" indent="0" algn="l" rtl="0">
              <a:spcBef>
                <a:spcPts val="0"/>
              </a:spcBef>
              <a:spcAft>
                <a:spcPts val="0"/>
              </a:spcAft>
              <a:buNone/>
            </a:pPr>
            <a:r>
              <a:rPr lang="fr" sz="900" b="1">
                <a:solidFill>
                  <a:srgbClr val="0B5394"/>
                </a:solidFill>
              </a:rPr>
              <a:t>Care-managers : </a:t>
            </a:r>
            <a:r>
              <a:rPr lang="fr" sz="900">
                <a:solidFill>
                  <a:srgbClr val="0B5394"/>
                </a:solidFill>
              </a:rPr>
              <a:t>coordination des parcours</a:t>
            </a:r>
            <a:endParaRPr sz="900">
              <a:solidFill>
                <a:srgbClr val="0B5394"/>
              </a:solidFill>
            </a:endParaRPr>
          </a:p>
          <a:p>
            <a:pPr marL="0" lvl="0" indent="0" algn="l" rtl="0">
              <a:spcBef>
                <a:spcPts val="0"/>
              </a:spcBef>
              <a:spcAft>
                <a:spcPts val="0"/>
              </a:spcAft>
              <a:buNone/>
            </a:pPr>
            <a:r>
              <a:rPr lang="fr" sz="900" b="1">
                <a:solidFill>
                  <a:srgbClr val="0B5394"/>
                </a:solidFill>
              </a:rPr>
              <a:t>Hôpital de jour spécialisé :</a:t>
            </a:r>
            <a:endParaRPr sz="900" b="1">
              <a:solidFill>
                <a:srgbClr val="0B5394"/>
              </a:solidFill>
            </a:endParaRPr>
          </a:p>
          <a:p>
            <a:pPr marL="0" lvl="0" indent="0" algn="l" rtl="0">
              <a:spcBef>
                <a:spcPts val="0"/>
              </a:spcBef>
              <a:spcAft>
                <a:spcPts val="0"/>
              </a:spcAft>
              <a:buNone/>
            </a:pPr>
            <a:r>
              <a:rPr lang="fr" sz="900">
                <a:solidFill>
                  <a:srgbClr val="0B5394"/>
                </a:solidFill>
              </a:rPr>
              <a:t>     Bilans</a:t>
            </a:r>
            <a:endParaRPr sz="900">
              <a:solidFill>
                <a:srgbClr val="0B5394"/>
              </a:solidFill>
            </a:endParaRPr>
          </a:p>
          <a:p>
            <a:pPr marL="0" lvl="0" indent="0" algn="l" rtl="0">
              <a:spcBef>
                <a:spcPts val="0"/>
              </a:spcBef>
              <a:spcAft>
                <a:spcPts val="0"/>
              </a:spcAft>
              <a:buNone/>
            </a:pPr>
            <a:r>
              <a:rPr lang="fr" sz="900">
                <a:solidFill>
                  <a:srgbClr val="0B5394"/>
                </a:solidFill>
              </a:rPr>
              <a:t>     Remédiation cognitive</a:t>
            </a:r>
            <a:endParaRPr sz="900">
              <a:solidFill>
                <a:srgbClr val="0B5394"/>
              </a:solidFill>
            </a:endParaRPr>
          </a:p>
          <a:p>
            <a:pPr marL="0" lvl="0" indent="0" algn="l" rtl="0">
              <a:spcBef>
                <a:spcPts val="0"/>
              </a:spcBef>
              <a:spcAft>
                <a:spcPts val="0"/>
              </a:spcAft>
              <a:buNone/>
            </a:pPr>
            <a:r>
              <a:rPr lang="fr" sz="900">
                <a:solidFill>
                  <a:srgbClr val="0B5394"/>
                </a:solidFill>
              </a:rPr>
              <a:t>     Réinsertion</a:t>
            </a:r>
            <a:endParaRPr sz="900">
              <a:solidFill>
                <a:srgbClr val="0B5394"/>
              </a:solidFill>
            </a:endParaRPr>
          </a:p>
          <a:p>
            <a:pPr marL="0" lvl="0" indent="0" algn="l" rtl="0">
              <a:spcBef>
                <a:spcPts val="0"/>
              </a:spcBef>
              <a:spcAft>
                <a:spcPts val="0"/>
              </a:spcAft>
              <a:buNone/>
            </a:pPr>
            <a:r>
              <a:rPr lang="fr" sz="900" b="1">
                <a:solidFill>
                  <a:srgbClr val="0B5394"/>
                </a:solidFill>
              </a:rPr>
              <a:t>Scope : </a:t>
            </a:r>
            <a:r>
              <a:rPr lang="fr" sz="900">
                <a:solidFill>
                  <a:srgbClr val="0B5394"/>
                </a:solidFill>
              </a:rPr>
              <a:t>Recherche</a:t>
            </a:r>
            <a:endParaRPr sz="900">
              <a:solidFill>
                <a:srgbClr val="0B5394"/>
              </a:solidFill>
            </a:endParaRPr>
          </a:p>
          <a:p>
            <a:pPr marL="0" lvl="0" indent="0" algn="l" rtl="0">
              <a:spcBef>
                <a:spcPts val="0"/>
              </a:spcBef>
              <a:spcAft>
                <a:spcPts val="0"/>
              </a:spcAft>
              <a:buNone/>
            </a:pPr>
            <a:r>
              <a:rPr lang="fr" sz="900" b="1">
                <a:solidFill>
                  <a:srgbClr val="0B5394"/>
                </a:solidFill>
              </a:rPr>
              <a:t>Repère : </a:t>
            </a:r>
            <a:r>
              <a:rPr lang="fr" sz="900">
                <a:solidFill>
                  <a:srgbClr val="0B5394"/>
                </a:solidFill>
              </a:rPr>
              <a:t>Prévention, déstigmatisation, réinsertion</a:t>
            </a:r>
            <a:endParaRPr sz="900">
              <a:solidFill>
                <a:srgbClr val="0B5394"/>
              </a:solidFill>
            </a:endParaRPr>
          </a:p>
        </p:txBody>
      </p:sp>
      <p:sp>
        <p:nvSpPr>
          <p:cNvPr id="210" name="Google Shape;210;p26"/>
          <p:cNvSpPr txBox="1"/>
          <p:nvPr/>
        </p:nvSpPr>
        <p:spPr>
          <a:xfrm>
            <a:off x="533400" y="3789600"/>
            <a:ext cx="27807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74AA50"/>
                </a:solidFill>
              </a:rPr>
              <a:t>Psychiatrie intersectorielle</a:t>
            </a:r>
            <a:endParaRPr sz="900" b="1">
              <a:solidFill>
                <a:srgbClr val="74AA50"/>
              </a:solidFill>
            </a:endParaRPr>
          </a:p>
          <a:p>
            <a:pPr marL="0" lvl="0" indent="0" algn="l" rtl="0">
              <a:spcBef>
                <a:spcPts val="0"/>
              </a:spcBef>
              <a:spcAft>
                <a:spcPts val="0"/>
              </a:spcAft>
              <a:buNone/>
            </a:pPr>
            <a:r>
              <a:rPr lang="fr" sz="900" b="1">
                <a:solidFill>
                  <a:srgbClr val="0B5394"/>
                </a:solidFill>
              </a:rPr>
              <a:t>Urgences</a:t>
            </a:r>
            <a:r>
              <a:rPr lang="fr" sz="900">
                <a:solidFill>
                  <a:srgbClr val="0B5394"/>
                </a:solidFill>
              </a:rPr>
              <a:t> psychiatriques Hôpital Foch</a:t>
            </a:r>
            <a:endParaRPr sz="900">
              <a:solidFill>
                <a:srgbClr val="0B5394"/>
              </a:solidFill>
            </a:endParaRPr>
          </a:p>
          <a:p>
            <a:pPr marL="0" lvl="0" indent="0" algn="l" rtl="0">
              <a:spcBef>
                <a:spcPts val="0"/>
              </a:spcBef>
              <a:spcAft>
                <a:spcPts val="0"/>
              </a:spcAft>
              <a:buNone/>
            </a:pPr>
            <a:r>
              <a:rPr lang="fr" sz="900" b="1">
                <a:solidFill>
                  <a:srgbClr val="0B5394"/>
                </a:solidFill>
              </a:rPr>
              <a:t>Hôpital</a:t>
            </a:r>
            <a:r>
              <a:rPr lang="fr" sz="900">
                <a:solidFill>
                  <a:srgbClr val="0B5394"/>
                </a:solidFill>
              </a:rPr>
              <a:t> psychiatrique (Foch, EPS Erasme)</a:t>
            </a:r>
            <a:endParaRPr sz="900">
              <a:solidFill>
                <a:srgbClr val="0B5394"/>
              </a:solidFill>
            </a:endParaRPr>
          </a:p>
          <a:p>
            <a:pPr marL="0" lvl="0" indent="0" algn="l" rtl="0">
              <a:spcBef>
                <a:spcPts val="0"/>
              </a:spcBef>
              <a:spcAft>
                <a:spcPts val="0"/>
              </a:spcAft>
              <a:buNone/>
            </a:pPr>
            <a:r>
              <a:rPr lang="fr" sz="900" b="1">
                <a:solidFill>
                  <a:srgbClr val="0B5394"/>
                </a:solidFill>
              </a:rPr>
              <a:t>Appartements associatifs</a:t>
            </a:r>
            <a:endParaRPr sz="900" b="1">
              <a:solidFill>
                <a:srgbClr val="0B5394"/>
              </a:solidFill>
            </a:endParaRPr>
          </a:p>
          <a:p>
            <a:pPr marL="0" lvl="0" indent="0" algn="l" rtl="0">
              <a:spcBef>
                <a:spcPts val="0"/>
              </a:spcBef>
              <a:spcAft>
                <a:spcPts val="0"/>
              </a:spcAft>
              <a:buNone/>
            </a:pPr>
            <a:r>
              <a:rPr lang="fr" sz="900" b="1">
                <a:solidFill>
                  <a:srgbClr val="0B5394"/>
                </a:solidFill>
              </a:rPr>
              <a:t>Education thérapeutique</a:t>
            </a:r>
            <a:r>
              <a:rPr lang="fr" sz="900">
                <a:solidFill>
                  <a:srgbClr val="0B5394"/>
                </a:solidFill>
              </a:rPr>
              <a:t> pour usagers et</a:t>
            </a:r>
            <a:endParaRPr sz="900">
              <a:solidFill>
                <a:srgbClr val="0B5394"/>
              </a:solidFill>
            </a:endParaRPr>
          </a:p>
          <a:p>
            <a:pPr marL="0" lvl="0" indent="0" algn="l" rtl="0">
              <a:spcBef>
                <a:spcPts val="0"/>
              </a:spcBef>
              <a:spcAft>
                <a:spcPts val="0"/>
              </a:spcAft>
              <a:buNone/>
            </a:pPr>
            <a:r>
              <a:rPr lang="fr" sz="900">
                <a:solidFill>
                  <a:srgbClr val="0B5394"/>
                </a:solidFill>
              </a:rPr>
              <a:t>proches aidants</a:t>
            </a:r>
            <a:endParaRPr sz="900">
              <a:solidFill>
                <a:srgbClr val="0B5394"/>
              </a:solidFill>
            </a:endParaRPr>
          </a:p>
        </p:txBody>
      </p:sp>
      <p:sp>
        <p:nvSpPr>
          <p:cNvPr id="211" name="Google Shape;211;p26"/>
          <p:cNvSpPr txBox="1"/>
          <p:nvPr/>
        </p:nvSpPr>
        <p:spPr>
          <a:xfrm>
            <a:off x="3759450" y="1270800"/>
            <a:ext cx="1863000" cy="143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74AA50"/>
                </a:solidFill>
              </a:rPr>
              <a:t>Santé psychique</a:t>
            </a:r>
            <a:endParaRPr sz="900" b="1">
              <a:solidFill>
                <a:srgbClr val="74AA50"/>
              </a:solidFill>
            </a:endParaRPr>
          </a:p>
          <a:p>
            <a:pPr marL="0" lvl="0" indent="0" algn="l" rtl="0">
              <a:spcBef>
                <a:spcPts val="0"/>
              </a:spcBef>
              <a:spcAft>
                <a:spcPts val="0"/>
              </a:spcAft>
              <a:buNone/>
            </a:pPr>
            <a:r>
              <a:rPr lang="fr" sz="900">
                <a:solidFill>
                  <a:srgbClr val="0B5394"/>
                </a:solidFill>
              </a:rPr>
              <a:t>Psychiatre</a:t>
            </a:r>
            <a:endParaRPr sz="900">
              <a:solidFill>
                <a:srgbClr val="0B5394"/>
              </a:solidFill>
            </a:endParaRPr>
          </a:p>
          <a:p>
            <a:pPr marL="0" lvl="0" indent="0" algn="l" rtl="0">
              <a:spcBef>
                <a:spcPts val="0"/>
              </a:spcBef>
              <a:spcAft>
                <a:spcPts val="0"/>
              </a:spcAft>
              <a:buNone/>
            </a:pPr>
            <a:r>
              <a:rPr lang="fr" sz="900">
                <a:solidFill>
                  <a:srgbClr val="0B5394"/>
                </a:solidFill>
              </a:rPr>
              <a:t>Infirmier</a:t>
            </a:r>
            <a:endParaRPr sz="900">
              <a:solidFill>
                <a:srgbClr val="0B5394"/>
              </a:solidFill>
            </a:endParaRPr>
          </a:p>
          <a:p>
            <a:pPr marL="0" lvl="0" indent="0" algn="l" rtl="0">
              <a:spcBef>
                <a:spcPts val="0"/>
              </a:spcBef>
              <a:spcAft>
                <a:spcPts val="0"/>
              </a:spcAft>
              <a:buNone/>
            </a:pPr>
            <a:r>
              <a:rPr lang="fr" sz="900">
                <a:solidFill>
                  <a:srgbClr val="0B5394"/>
                </a:solidFill>
              </a:rPr>
              <a:t>Psychologue</a:t>
            </a:r>
            <a:endParaRPr sz="900">
              <a:solidFill>
                <a:srgbClr val="0B5394"/>
              </a:solidFill>
            </a:endParaRPr>
          </a:p>
          <a:p>
            <a:pPr marL="0" lvl="0" indent="0" algn="l" rtl="0">
              <a:spcBef>
                <a:spcPts val="0"/>
              </a:spcBef>
              <a:spcAft>
                <a:spcPts val="0"/>
              </a:spcAft>
              <a:buNone/>
            </a:pPr>
            <a:r>
              <a:rPr lang="fr" sz="900">
                <a:solidFill>
                  <a:srgbClr val="0B5394"/>
                </a:solidFill>
              </a:rPr>
              <a:t>Neuropsychologue</a:t>
            </a:r>
            <a:endParaRPr sz="900">
              <a:solidFill>
                <a:srgbClr val="0B5394"/>
              </a:solidFill>
            </a:endParaRPr>
          </a:p>
          <a:p>
            <a:pPr marL="0" lvl="0" indent="0" algn="l" rtl="0">
              <a:spcBef>
                <a:spcPts val="0"/>
              </a:spcBef>
              <a:spcAft>
                <a:spcPts val="0"/>
              </a:spcAft>
              <a:buNone/>
            </a:pPr>
            <a:r>
              <a:rPr lang="fr" sz="900">
                <a:solidFill>
                  <a:srgbClr val="0B5394"/>
                </a:solidFill>
              </a:rPr>
              <a:t>Educateur spécialisé</a:t>
            </a:r>
            <a:endParaRPr sz="900">
              <a:solidFill>
                <a:srgbClr val="0B5394"/>
              </a:solidFill>
            </a:endParaRPr>
          </a:p>
          <a:p>
            <a:pPr marL="0" lvl="0" indent="0" algn="l" rtl="0">
              <a:spcBef>
                <a:spcPts val="0"/>
              </a:spcBef>
              <a:spcAft>
                <a:spcPts val="0"/>
              </a:spcAft>
              <a:buNone/>
            </a:pPr>
            <a:r>
              <a:rPr lang="fr" sz="900">
                <a:solidFill>
                  <a:srgbClr val="0B5394"/>
                </a:solidFill>
              </a:rPr>
              <a:t>Psychomotricien</a:t>
            </a:r>
            <a:endParaRPr sz="900">
              <a:solidFill>
                <a:srgbClr val="0B5394"/>
              </a:solidFill>
            </a:endParaRPr>
          </a:p>
          <a:p>
            <a:pPr marL="0" lvl="0" indent="0" algn="l" rtl="0">
              <a:spcBef>
                <a:spcPts val="0"/>
              </a:spcBef>
              <a:spcAft>
                <a:spcPts val="0"/>
              </a:spcAft>
              <a:buNone/>
            </a:pPr>
            <a:r>
              <a:rPr lang="fr" sz="900">
                <a:solidFill>
                  <a:srgbClr val="0B5394"/>
                </a:solidFill>
              </a:rPr>
              <a:t>Musicothérapeute</a:t>
            </a:r>
            <a:endParaRPr sz="900">
              <a:solidFill>
                <a:srgbClr val="0B5394"/>
              </a:solidFill>
            </a:endParaRPr>
          </a:p>
          <a:p>
            <a:pPr marL="0" lvl="0" indent="0" algn="l" rtl="0">
              <a:spcBef>
                <a:spcPts val="0"/>
              </a:spcBef>
              <a:spcAft>
                <a:spcPts val="0"/>
              </a:spcAft>
              <a:buNone/>
            </a:pPr>
            <a:r>
              <a:rPr lang="fr" sz="900">
                <a:solidFill>
                  <a:srgbClr val="0B5394"/>
                </a:solidFill>
              </a:rPr>
              <a:t>Art-thérapeute...</a:t>
            </a:r>
            <a:endParaRPr sz="900">
              <a:solidFill>
                <a:srgbClr val="0B5394"/>
              </a:solidFill>
            </a:endParaRPr>
          </a:p>
        </p:txBody>
      </p:sp>
      <p:sp>
        <p:nvSpPr>
          <p:cNvPr id="212" name="Google Shape;212;p26"/>
          <p:cNvSpPr txBox="1"/>
          <p:nvPr/>
        </p:nvSpPr>
        <p:spPr>
          <a:xfrm>
            <a:off x="3759450" y="2599500"/>
            <a:ext cx="1863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74AA50"/>
                </a:solidFill>
              </a:rPr>
              <a:t>Santé somatique</a:t>
            </a:r>
            <a:endParaRPr sz="900" b="1">
              <a:solidFill>
                <a:srgbClr val="74AA50"/>
              </a:solidFill>
            </a:endParaRPr>
          </a:p>
          <a:p>
            <a:pPr marL="0" lvl="0" indent="0" algn="l" rtl="0">
              <a:spcBef>
                <a:spcPts val="0"/>
              </a:spcBef>
              <a:spcAft>
                <a:spcPts val="0"/>
              </a:spcAft>
              <a:buNone/>
            </a:pPr>
            <a:r>
              <a:rPr lang="fr" sz="900">
                <a:solidFill>
                  <a:srgbClr val="0B5394"/>
                </a:solidFill>
              </a:rPr>
              <a:t>Médecin généraliste</a:t>
            </a:r>
            <a:endParaRPr sz="900">
              <a:solidFill>
                <a:srgbClr val="0B5394"/>
              </a:solidFill>
            </a:endParaRPr>
          </a:p>
          <a:p>
            <a:pPr marL="0" lvl="0" indent="0" algn="l" rtl="0">
              <a:spcBef>
                <a:spcPts val="0"/>
              </a:spcBef>
              <a:spcAft>
                <a:spcPts val="0"/>
              </a:spcAft>
              <a:buNone/>
            </a:pPr>
            <a:r>
              <a:rPr lang="fr" sz="900">
                <a:solidFill>
                  <a:srgbClr val="0B5394"/>
                </a:solidFill>
              </a:rPr>
              <a:t>Pédiatre</a:t>
            </a:r>
            <a:endParaRPr sz="900">
              <a:solidFill>
                <a:srgbClr val="0B5394"/>
              </a:solidFill>
            </a:endParaRPr>
          </a:p>
          <a:p>
            <a:pPr marL="0" lvl="0" indent="0" algn="l" rtl="0">
              <a:spcBef>
                <a:spcPts val="0"/>
              </a:spcBef>
              <a:spcAft>
                <a:spcPts val="0"/>
              </a:spcAft>
              <a:buNone/>
            </a:pPr>
            <a:r>
              <a:rPr lang="fr" sz="900">
                <a:solidFill>
                  <a:srgbClr val="0B5394"/>
                </a:solidFill>
              </a:rPr>
              <a:t>Addictologue</a:t>
            </a:r>
            <a:endParaRPr sz="900">
              <a:solidFill>
                <a:srgbClr val="0B5394"/>
              </a:solidFill>
            </a:endParaRPr>
          </a:p>
          <a:p>
            <a:pPr marL="0" lvl="0" indent="0" algn="l" rtl="0">
              <a:spcBef>
                <a:spcPts val="0"/>
              </a:spcBef>
              <a:spcAft>
                <a:spcPts val="0"/>
              </a:spcAft>
              <a:buNone/>
            </a:pPr>
            <a:r>
              <a:rPr lang="fr" sz="900">
                <a:solidFill>
                  <a:srgbClr val="0B5394"/>
                </a:solidFill>
              </a:rPr>
              <a:t>Diététicien nutritionniste</a:t>
            </a:r>
            <a:endParaRPr sz="900">
              <a:solidFill>
                <a:srgbClr val="0B5394"/>
              </a:solidFill>
            </a:endParaRPr>
          </a:p>
          <a:p>
            <a:pPr marL="0" lvl="0" indent="0" algn="l" rtl="0">
              <a:spcBef>
                <a:spcPts val="0"/>
              </a:spcBef>
              <a:spcAft>
                <a:spcPts val="0"/>
              </a:spcAft>
              <a:buNone/>
            </a:pPr>
            <a:r>
              <a:rPr lang="fr" sz="900">
                <a:solidFill>
                  <a:srgbClr val="0B5394"/>
                </a:solidFill>
              </a:rPr>
              <a:t>Coach sportif</a:t>
            </a:r>
            <a:endParaRPr sz="900">
              <a:solidFill>
                <a:srgbClr val="0B5394"/>
              </a:solidFill>
            </a:endParaRPr>
          </a:p>
        </p:txBody>
      </p:sp>
      <p:sp>
        <p:nvSpPr>
          <p:cNvPr id="213" name="Google Shape;213;p26"/>
          <p:cNvSpPr txBox="1"/>
          <p:nvPr/>
        </p:nvSpPr>
        <p:spPr>
          <a:xfrm>
            <a:off x="3759450" y="3512400"/>
            <a:ext cx="18630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74AA50"/>
                </a:solidFill>
              </a:rPr>
              <a:t>Réseau médico-social</a:t>
            </a:r>
            <a:endParaRPr sz="900" b="1">
              <a:solidFill>
                <a:srgbClr val="74AA50"/>
              </a:solidFill>
            </a:endParaRPr>
          </a:p>
          <a:p>
            <a:pPr marL="0" lvl="0" indent="0" algn="l" rtl="0">
              <a:spcBef>
                <a:spcPts val="0"/>
              </a:spcBef>
              <a:spcAft>
                <a:spcPts val="0"/>
              </a:spcAft>
              <a:buNone/>
            </a:pPr>
            <a:r>
              <a:rPr lang="fr" sz="900">
                <a:solidFill>
                  <a:srgbClr val="0B5394"/>
                </a:solidFill>
              </a:rPr>
              <a:t>Assistant social</a:t>
            </a:r>
            <a:endParaRPr sz="900">
              <a:solidFill>
                <a:srgbClr val="0B5394"/>
              </a:solidFill>
            </a:endParaRPr>
          </a:p>
          <a:p>
            <a:pPr marL="0" lvl="0" indent="0" algn="l" rtl="0">
              <a:spcBef>
                <a:spcPts val="0"/>
              </a:spcBef>
              <a:spcAft>
                <a:spcPts val="0"/>
              </a:spcAft>
              <a:buNone/>
            </a:pPr>
            <a:r>
              <a:rPr lang="fr" sz="900">
                <a:solidFill>
                  <a:srgbClr val="0B5394"/>
                </a:solidFill>
              </a:rPr>
              <a:t>CESF</a:t>
            </a:r>
            <a:endParaRPr sz="900">
              <a:solidFill>
                <a:srgbClr val="0B5394"/>
              </a:solidFill>
            </a:endParaRPr>
          </a:p>
          <a:p>
            <a:pPr marL="0" lvl="0" indent="0" algn="l" rtl="0">
              <a:spcBef>
                <a:spcPts val="0"/>
              </a:spcBef>
              <a:spcAft>
                <a:spcPts val="0"/>
              </a:spcAft>
              <a:buNone/>
            </a:pPr>
            <a:r>
              <a:rPr lang="fr" sz="900">
                <a:solidFill>
                  <a:srgbClr val="0B5394"/>
                </a:solidFill>
              </a:rPr>
              <a:t>Assistance Sociale à l’Enfance</a:t>
            </a:r>
            <a:endParaRPr sz="900">
              <a:solidFill>
                <a:srgbClr val="0B5394"/>
              </a:solidFill>
            </a:endParaRPr>
          </a:p>
          <a:p>
            <a:pPr marL="0" lvl="0" indent="0" algn="l" rtl="0">
              <a:spcBef>
                <a:spcPts val="0"/>
              </a:spcBef>
              <a:spcAft>
                <a:spcPts val="0"/>
              </a:spcAft>
              <a:buNone/>
            </a:pPr>
            <a:r>
              <a:rPr lang="fr" sz="900">
                <a:solidFill>
                  <a:srgbClr val="0B5394"/>
                </a:solidFill>
              </a:rPr>
              <a:t>Clubhouse, ESAT</a:t>
            </a:r>
            <a:endParaRPr sz="900">
              <a:solidFill>
                <a:srgbClr val="0B5394"/>
              </a:solidFill>
            </a:endParaRPr>
          </a:p>
          <a:p>
            <a:pPr marL="0" lvl="0" indent="0" algn="l" rtl="0">
              <a:spcBef>
                <a:spcPts val="0"/>
              </a:spcBef>
              <a:spcAft>
                <a:spcPts val="0"/>
              </a:spcAft>
              <a:buNone/>
            </a:pPr>
            <a:r>
              <a:rPr lang="fr" sz="900">
                <a:solidFill>
                  <a:srgbClr val="0B5394"/>
                </a:solidFill>
              </a:rPr>
              <a:t>Samsah/Savs</a:t>
            </a:r>
            <a:endParaRPr sz="900">
              <a:solidFill>
                <a:srgbClr val="0B5394"/>
              </a:solidFill>
            </a:endParaRPr>
          </a:p>
          <a:p>
            <a:pPr marL="0" lvl="0" indent="0" algn="l" rtl="0">
              <a:spcBef>
                <a:spcPts val="0"/>
              </a:spcBef>
              <a:spcAft>
                <a:spcPts val="0"/>
              </a:spcAft>
              <a:buNone/>
            </a:pPr>
            <a:r>
              <a:rPr lang="fr" sz="900">
                <a:solidFill>
                  <a:srgbClr val="0B5394"/>
                </a:solidFill>
              </a:rPr>
              <a:t>MDPH</a:t>
            </a:r>
            <a:endParaRPr sz="900">
              <a:solidFill>
                <a:srgbClr val="0B5394"/>
              </a:solidFill>
            </a:endParaRPr>
          </a:p>
          <a:p>
            <a:pPr marL="0" lvl="0" indent="0" algn="l" rtl="0">
              <a:spcBef>
                <a:spcPts val="0"/>
              </a:spcBef>
              <a:spcAft>
                <a:spcPts val="0"/>
              </a:spcAft>
              <a:buNone/>
            </a:pPr>
            <a:r>
              <a:rPr lang="fr" sz="900">
                <a:solidFill>
                  <a:srgbClr val="0B5394"/>
                </a:solidFill>
              </a:rPr>
              <a:t>CDAPH</a:t>
            </a:r>
            <a:endParaRPr sz="900">
              <a:solidFill>
                <a:srgbClr val="0B5394"/>
              </a:solidFill>
            </a:endParaRPr>
          </a:p>
        </p:txBody>
      </p:sp>
      <p:sp>
        <p:nvSpPr>
          <p:cNvPr id="214" name="Google Shape;214;p26"/>
          <p:cNvSpPr txBox="1"/>
          <p:nvPr/>
        </p:nvSpPr>
        <p:spPr>
          <a:xfrm>
            <a:off x="533400" y="3292200"/>
            <a:ext cx="2780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74AA50"/>
                </a:solidFill>
              </a:rPr>
              <a:t>Centre Médico Psychologique pour enfants et</a:t>
            </a:r>
            <a:endParaRPr sz="900" b="1">
              <a:solidFill>
                <a:srgbClr val="74AA50"/>
              </a:solidFill>
            </a:endParaRPr>
          </a:p>
          <a:p>
            <a:pPr marL="0" lvl="0" indent="0" algn="l" rtl="0">
              <a:spcBef>
                <a:spcPts val="0"/>
              </a:spcBef>
              <a:spcAft>
                <a:spcPts val="0"/>
              </a:spcAft>
              <a:buNone/>
            </a:pPr>
            <a:r>
              <a:rPr lang="fr" sz="900" b="1">
                <a:solidFill>
                  <a:srgbClr val="74AA50"/>
                </a:solidFill>
              </a:rPr>
              <a:t>adolescents :</a:t>
            </a:r>
            <a:r>
              <a:rPr lang="fr" sz="900">
                <a:solidFill>
                  <a:srgbClr val="0B5394"/>
                </a:solidFill>
              </a:rPr>
              <a:t> Centre Jean Wier (Nanterre)</a:t>
            </a:r>
            <a:endParaRPr sz="900">
              <a:solidFill>
                <a:srgbClr val="0B5394"/>
              </a:solidFill>
            </a:endParaRPr>
          </a:p>
        </p:txBody>
      </p:sp>
      <p:sp>
        <p:nvSpPr>
          <p:cNvPr id="215" name="Google Shape;215;p26"/>
          <p:cNvSpPr txBox="1"/>
          <p:nvPr/>
        </p:nvSpPr>
        <p:spPr>
          <a:xfrm>
            <a:off x="6067800" y="2240700"/>
            <a:ext cx="16713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74AA50"/>
                </a:solidFill>
              </a:rPr>
              <a:t>Services socio-judiciaires</a:t>
            </a:r>
            <a:endParaRPr sz="900" b="1">
              <a:solidFill>
                <a:srgbClr val="74AA50"/>
              </a:solidFill>
            </a:endParaRPr>
          </a:p>
          <a:p>
            <a:pPr marL="0" lvl="0" indent="0" algn="l" rtl="0">
              <a:spcBef>
                <a:spcPts val="0"/>
              </a:spcBef>
              <a:spcAft>
                <a:spcPts val="0"/>
              </a:spcAft>
              <a:buNone/>
            </a:pPr>
            <a:r>
              <a:rPr lang="fr" sz="900">
                <a:solidFill>
                  <a:srgbClr val="0B5394"/>
                </a:solidFill>
              </a:rPr>
              <a:t>SPIP</a:t>
            </a:r>
            <a:endParaRPr sz="900">
              <a:solidFill>
                <a:srgbClr val="0B5394"/>
              </a:solidFill>
            </a:endParaRPr>
          </a:p>
          <a:p>
            <a:pPr marL="0" lvl="0" indent="0" algn="l" rtl="0">
              <a:spcBef>
                <a:spcPts val="0"/>
              </a:spcBef>
              <a:spcAft>
                <a:spcPts val="0"/>
              </a:spcAft>
              <a:buNone/>
            </a:pPr>
            <a:r>
              <a:rPr lang="fr" sz="900">
                <a:solidFill>
                  <a:srgbClr val="0B5394"/>
                </a:solidFill>
              </a:rPr>
              <a:t>DPJJ</a:t>
            </a:r>
            <a:endParaRPr sz="900">
              <a:solidFill>
                <a:srgbClr val="0B5394"/>
              </a:solidFill>
            </a:endParaRPr>
          </a:p>
          <a:p>
            <a:pPr marL="0" lvl="0" indent="0" algn="l" rtl="0">
              <a:spcBef>
                <a:spcPts val="0"/>
              </a:spcBef>
              <a:spcAft>
                <a:spcPts val="0"/>
              </a:spcAft>
              <a:buNone/>
            </a:pPr>
            <a:r>
              <a:rPr lang="fr" sz="900">
                <a:solidFill>
                  <a:srgbClr val="0B5394"/>
                </a:solidFill>
              </a:rPr>
              <a:t>CISPEO</a:t>
            </a:r>
            <a:endParaRPr sz="900">
              <a:solidFill>
                <a:srgbClr val="0B5394"/>
              </a:solidFill>
            </a:endParaRPr>
          </a:p>
          <a:p>
            <a:pPr marL="0" lvl="0" indent="0" algn="l" rtl="0">
              <a:spcBef>
                <a:spcPts val="0"/>
              </a:spcBef>
              <a:spcAft>
                <a:spcPts val="0"/>
              </a:spcAft>
              <a:buNone/>
            </a:pPr>
            <a:r>
              <a:rPr lang="fr" sz="900">
                <a:solidFill>
                  <a:srgbClr val="0B5394"/>
                </a:solidFill>
              </a:rPr>
              <a:t>SMPR</a:t>
            </a:r>
            <a:endParaRPr sz="900">
              <a:solidFill>
                <a:srgbClr val="0B5394"/>
              </a:solidFill>
            </a:endParaRPr>
          </a:p>
          <a:p>
            <a:pPr marL="0" lvl="0" indent="0" algn="l" rtl="0">
              <a:spcBef>
                <a:spcPts val="0"/>
              </a:spcBef>
              <a:spcAft>
                <a:spcPts val="0"/>
              </a:spcAft>
              <a:buNone/>
            </a:pPr>
            <a:r>
              <a:rPr lang="fr" sz="900">
                <a:solidFill>
                  <a:srgbClr val="0B5394"/>
                </a:solidFill>
              </a:rPr>
              <a:t>Associations (PAIRS)</a:t>
            </a:r>
            <a:endParaRPr sz="900">
              <a:solidFill>
                <a:srgbClr val="0B5394"/>
              </a:solidFill>
            </a:endParaRPr>
          </a:p>
        </p:txBody>
      </p:sp>
      <p:sp>
        <p:nvSpPr>
          <p:cNvPr id="216" name="Google Shape;216;p26"/>
          <p:cNvSpPr txBox="1"/>
          <p:nvPr/>
        </p:nvSpPr>
        <p:spPr>
          <a:xfrm>
            <a:off x="6067800" y="3222900"/>
            <a:ext cx="1671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sz="900" b="1">
                <a:solidFill>
                  <a:srgbClr val="74AA50"/>
                </a:solidFill>
              </a:rPr>
              <a:t>Enseignement</a:t>
            </a:r>
            <a:endParaRPr sz="900" b="1">
              <a:solidFill>
                <a:srgbClr val="74AA50"/>
              </a:solidFill>
            </a:endParaRPr>
          </a:p>
          <a:p>
            <a:pPr marL="0" lvl="0" indent="0" algn="l" rtl="0">
              <a:spcBef>
                <a:spcPts val="0"/>
              </a:spcBef>
              <a:spcAft>
                <a:spcPts val="0"/>
              </a:spcAft>
              <a:buClr>
                <a:schemeClr val="dk1"/>
              </a:buClr>
              <a:buSzPts val="1100"/>
              <a:buFont typeface="Arial"/>
              <a:buNone/>
            </a:pPr>
            <a:r>
              <a:rPr lang="fr" sz="900">
                <a:solidFill>
                  <a:srgbClr val="0B5394"/>
                </a:solidFill>
              </a:rPr>
              <a:t>CPE</a:t>
            </a:r>
            <a:endParaRPr sz="900">
              <a:solidFill>
                <a:srgbClr val="0B5394"/>
              </a:solidFill>
            </a:endParaRPr>
          </a:p>
          <a:p>
            <a:pPr marL="0" lvl="0" indent="0" algn="l" rtl="0">
              <a:spcBef>
                <a:spcPts val="0"/>
              </a:spcBef>
              <a:spcAft>
                <a:spcPts val="0"/>
              </a:spcAft>
              <a:buClr>
                <a:schemeClr val="dk1"/>
              </a:buClr>
              <a:buSzPts val="1100"/>
              <a:buFont typeface="Arial"/>
              <a:buNone/>
            </a:pPr>
            <a:r>
              <a:rPr lang="fr" sz="900">
                <a:solidFill>
                  <a:srgbClr val="0B5394"/>
                </a:solidFill>
              </a:rPr>
              <a:t>Infirmier scolaire</a:t>
            </a:r>
            <a:endParaRPr sz="900">
              <a:solidFill>
                <a:srgbClr val="0B5394"/>
              </a:solidFill>
            </a:endParaRPr>
          </a:p>
          <a:p>
            <a:pPr marL="0" lvl="0" indent="0" algn="l" rtl="0">
              <a:spcBef>
                <a:spcPts val="0"/>
              </a:spcBef>
              <a:spcAft>
                <a:spcPts val="0"/>
              </a:spcAft>
              <a:buNone/>
            </a:pPr>
            <a:r>
              <a:rPr lang="fr" sz="900">
                <a:solidFill>
                  <a:srgbClr val="0B5394"/>
                </a:solidFill>
              </a:rPr>
              <a:t>AVS / AESH</a:t>
            </a:r>
            <a:endParaRPr sz="900">
              <a:solidFill>
                <a:srgbClr val="0B5394"/>
              </a:solidFill>
            </a:endParaRPr>
          </a:p>
        </p:txBody>
      </p:sp>
      <p:sp>
        <p:nvSpPr>
          <p:cNvPr id="217" name="Google Shape;217;p26"/>
          <p:cNvSpPr txBox="1"/>
          <p:nvPr/>
        </p:nvSpPr>
        <p:spPr>
          <a:xfrm>
            <a:off x="6067800" y="3928200"/>
            <a:ext cx="20355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a:solidFill>
                  <a:srgbClr val="74AA50"/>
                </a:solidFill>
              </a:rPr>
              <a:t>Partenaires communautaires</a:t>
            </a:r>
            <a:endParaRPr sz="900" b="1">
              <a:solidFill>
                <a:srgbClr val="74AA50"/>
              </a:solidFill>
            </a:endParaRPr>
          </a:p>
          <a:p>
            <a:pPr marL="0" lvl="0" indent="0" algn="l" rtl="0">
              <a:spcBef>
                <a:spcPts val="0"/>
              </a:spcBef>
              <a:spcAft>
                <a:spcPts val="0"/>
              </a:spcAft>
              <a:buNone/>
            </a:pPr>
            <a:r>
              <a:rPr lang="fr" sz="900" b="1">
                <a:solidFill>
                  <a:srgbClr val="0B5394"/>
                </a:solidFill>
              </a:rPr>
              <a:t>CLSM</a:t>
            </a:r>
            <a:endParaRPr sz="900" b="1">
              <a:solidFill>
                <a:srgbClr val="0B5394"/>
              </a:solidFill>
            </a:endParaRPr>
          </a:p>
          <a:p>
            <a:pPr marL="0" lvl="0" indent="0" algn="l" rtl="0">
              <a:spcBef>
                <a:spcPts val="0"/>
              </a:spcBef>
              <a:spcAft>
                <a:spcPts val="0"/>
              </a:spcAft>
              <a:buNone/>
            </a:pPr>
            <a:r>
              <a:rPr lang="fr" sz="900" b="1">
                <a:solidFill>
                  <a:srgbClr val="0B5394"/>
                </a:solidFill>
              </a:rPr>
              <a:t>RESAD</a:t>
            </a:r>
            <a:endParaRPr sz="900" b="1">
              <a:solidFill>
                <a:srgbClr val="0B5394"/>
              </a:solidFill>
            </a:endParaRPr>
          </a:p>
          <a:p>
            <a:pPr marL="0" lvl="0" indent="0" algn="l" rtl="0">
              <a:spcBef>
                <a:spcPts val="0"/>
              </a:spcBef>
              <a:spcAft>
                <a:spcPts val="0"/>
              </a:spcAft>
              <a:buNone/>
            </a:pPr>
            <a:r>
              <a:rPr lang="fr" sz="900" b="1">
                <a:solidFill>
                  <a:srgbClr val="0B5394"/>
                </a:solidFill>
              </a:rPr>
              <a:t>CPTS</a:t>
            </a:r>
            <a:endParaRPr sz="900" b="1">
              <a:solidFill>
                <a:srgbClr val="0B5394"/>
              </a:solidFill>
            </a:endParaRPr>
          </a:p>
          <a:p>
            <a:pPr marL="0" lvl="0" indent="0" algn="l" rtl="0">
              <a:spcBef>
                <a:spcPts val="0"/>
              </a:spcBef>
              <a:spcAft>
                <a:spcPts val="0"/>
              </a:spcAft>
              <a:buNone/>
            </a:pPr>
            <a:r>
              <a:rPr lang="fr" sz="900" b="1">
                <a:solidFill>
                  <a:srgbClr val="0B5394"/>
                </a:solidFill>
              </a:rPr>
              <a:t>CCAS</a:t>
            </a:r>
            <a:endParaRPr sz="900" b="1">
              <a:solidFill>
                <a:srgbClr val="0B5394"/>
              </a:solidFill>
            </a:endParaRPr>
          </a:p>
        </p:txBody>
      </p:sp>
      <p:pic>
        <p:nvPicPr>
          <p:cNvPr id="2" name="Audio 1">
            <a:hlinkClick r:id="" action="ppaction://media"/>
            <a:extLst>
              <a:ext uri="{FF2B5EF4-FFF2-40B4-BE49-F238E27FC236}">
                <a16:creationId xmlns:a16="http://schemas.microsoft.com/office/drawing/2014/main" id="{BE6D7437-F46E-45C8-81D7-B3776CCFA1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328"/>
    </mc:Choice>
    <mc:Fallback>
      <p:transition spd="slow" advTm="47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7"/>
          <p:cNvSpPr txBox="1"/>
          <p:nvPr/>
        </p:nvSpPr>
        <p:spPr>
          <a:xfrm>
            <a:off x="1597500" y="1709700"/>
            <a:ext cx="5949000" cy="18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solidFill>
                  <a:srgbClr val="0B5394"/>
                </a:solidFill>
              </a:rPr>
              <a:t>Être porteur de </a:t>
            </a:r>
            <a:r>
              <a:rPr lang="fr" b="1">
                <a:solidFill>
                  <a:srgbClr val="F8B74C"/>
                </a:solidFill>
              </a:rPr>
              <a:t>vulnérabilités</a:t>
            </a:r>
            <a:endParaRPr b="1">
              <a:solidFill>
                <a:srgbClr val="F8B74C"/>
              </a:solidFill>
            </a:endParaRPr>
          </a:p>
          <a:p>
            <a:pPr marL="0" lvl="0" indent="0" algn="ctr" rtl="0">
              <a:spcBef>
                <a:spcPts val="0"/>
              </a:spcBef>
              <a:spcAft>
                <a:spcPts val="0"/>
              </a:spcAft>
              <a:buNone/>
            </a:pPr>
            <a:r>
              <a:rPr lang="fr">
                <a:solidFill>
                  <a:srgbClr val="0B5394"/>
                </a:solidFill>
              </a:rPr>
              <a:t>n’est </a:t>
            </a:r>
            <a:r>
              <a:rPr lang="fr" b="1">
                <a:solidFill>
                  <a:srgbClr val="74AA50"/>
                </a:solidFill>
              </a:rPr>
              <a:t>pas synonyme de fatalité</a:t>
            </a:r>
            <a:endParaRPr b="1">
              <a:solidFill>
                <a:srgbClr val="74AA50"/>
              </a:solidFill>
            </a:endParaRPr>
          </a:p>
        </p:txBody>
      </p:sp>
      <p:pic>
        <p:nvPicPr>
          <p:cNvPr id="2" name="Audio 1">
            <a:hlinkClick r:id="" action="ppaction://media"/>
            <a:extLst>
              <a:ext uri="{FF2B5EF4-FFF2-40B4-BE49-F238E27FC236}">
                <a16:creationId xmlns:a16="http://schemas.microsoft.com/office/drawing/2014/main" id="{D9C8F360-B42B-BA7B-7622-877D4A362F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167"/>
    </mc:Choice>
    <mc:Fallback>
      <p:transition spd="slow" advTm="22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8"/>
          <p:cNvSpPr txBox="1"/>
          <p:nvPr/>
        </p:nvSpPr>
        <p:spPr>
          <a:xfrm>
            <a:off x="2841525" y="3143700"/>
            <a:ext cx="3461100" cy="1693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fr" sz="600">
                <a:solidFill>
                  <a:srgbClr val="0B5394"/>
                </a:solidFill>
              </a:rPr>
              <a:t>Membre du Groupement Hospitalier de Territoire (GHT) « Psy Sud Paris »</a:t>
            </a:r>
            <a:endParaRPr sz="600">
              <a:solidFill>
                <a:srgbClr val="0B5394"/>
              </a:solidFill>
            </a:endParaRPr>
          </a:p>
          <a:p>
            <a:pPr marL="0" lvl="0" indent="0" algn="ctr" rtl="0">
              <a:spcBef>
                <a:spcPts val="0"/>
              </a:spcBef>
              <a:spcAft>
                <a:spcPts val="0"/>
              </a:spcAft>
              <a:buNone/>
            </a:pPr>
            <a:endParaRPr sz="600">
              <a:solidFill>
                <a:srgbClr val="0B5394"/>
              </a:solidFill>
            </a:endParaRPr>
          </a:p>
          <a:p>
            <a:pPr marL="0" lvl="0" indent="0" algn="ctr" rtl="0">
              <a:spcBef>
                <a:spcPts val="0"/>
              </a:spcBef>
              <a:spcAft>
                <a:spcPts val="0"/>
              </a:spcAft>
              <a:buNone/>
            </a:pPr>
            <a:r>
              <a:rPr lang="fr" sz="600">
                <a:solidFill>
                  <a:srgbClr val="0B5394"/>
                </a:solidFill>
              </a:rPr>
              <a:t>143 avenue Armand Guillebaud - BP85</a:t>
            </a:r>
            <a:endParaRPr sz="600">
              <a:solidFill>
                <a:srgbClr val="0B5394"/>
              </a:solidFill>
            </a:endParaRPr>
          </a:p>
          <a:p>
            <a:pPr marL="0" lvl="0" indent="0" algn="ctr" rtl="0">
              <a:spcBef>
                <a:spcPts val="0"/>
              </a:spcBef>
              <a:spcAft>
                <a:spcPts val="0"/>
              </a:spcAft>
              <a:buNone/>
            </a:pPr>
            <a:r>
              <a:rPr lang="fr" sz="600">
                <a:solidFill>
                  <a:srgbClr val="0B5394"/>
                </a:solidFill>
              </a:rPr>
              <a:t>92160 Antony Cedex</a:t>
            </a:r>
            <a:endParaRPr sz="600">
              <a:solidFill>
                <a:srgbClr val="0B5394"/>
              </a:solidFill>
            </a:endParaRPr>
          </a:p>
          <a:p>
            <a:pPr marL="0" lvl="0" indent="0" algn="ctr" rtl="0">
              <a:spcBef>
                <a:spcPts val="0"/>
              </a:spcBef>
              <a:spcAft>
                <a:spcPts val="0"/>
              </a:spcAft>
              <a:buNone/>
            </a:pPr>
            <a:endParaRPr sz="600">
              <a:solidFill>
                <a:srgbClr val="0B5394"/>
              </a:solidFill>
            </a:endParaRPr>
          </a:p>
          <a:p>
            <a:pPr marL="0" lvl="0" indent="0" algn="ctr" rtl="0">
              <a:spcBef>
                <a:spcPts val="0"/>
              </a:spcBef>
              <a:spcAft>
                <a:spcPts val="0"/>
              </a:spcAft>
              <a:buNone/>
            </a:pPr>
            <a:r>
              <a:rPr lang="fr" sz="600">
                <a:solidFill>
                  <a:srgbClr val="0B5394"/>
                </a:solidFill>
              </a:rPr>
              <a:t>Tel : 01 46 74 33 99</a:t>
            </a:r>
            <a:endParaRPr sz="600">
              <a:solidFill>
                <a:srgbClr val="0B5394"/>
              </a:solidFill>
            </a:endParaRPr>
          </a:p>
          <a:p>
            <a:pPr marL="0" lvl="0" indent="0" algn="ctr" rtl="0">
              <a:spcBef>
                <a:spcPts val="0"/>
              </a:spcBef>
              <a:spcAft>
                <a:spcPts val="0"/>
              </a:spcAft>
              <a:buNone/>
            </a:pPr>
            <a:r>
              <a:rPr lang="fr" sz="600">
                <a:solidFill>
                  <a:srgbClr val="0B5394"/>
                </a:solidFill>
              </a:rPr>
              <a:t>Fax : 01 46 74 30 88</a:t>
            </a:r>
            <a:endParaRPr sz="600">
              <a:solidFill>
                <a:srgbClr val="0B5394"/>
              </a:solidFill>
            </a:endParaRPr>
          </a:p>
          <a:p>
            <a:pPr marL="0" lvl="0" indent="0" algn="ctr" rtl="0">
              <a:spcBef>
                <a:spcPts val="0"/>
              </a:spcBef>
              <a:spcAft>
                <a:spcPts val="0"/>
              </a:spcAft>
              <a:buNone/>
            </a:pPr>
            <a:endParaRPr sz="600">
              <a:solidFill>
                <a:srgbClr val="0B5394"/>
              </a:solidFill>
            </a:endParaRPr>
          </a:p>
          <a:p>
            <a:pPr marL="0" lvl="0" indent="0" algn="ctr" rtl="0">
              <a:spcBef>
                <a:spcPts val="0"/>
              </a:spcBef>
              <a:spcAft>
                <a:spcPts val="0"/>
              </a:spcAft>
              <a:buNone/>
            </a:pPr>
            <a:r>
              <a:rPr lang="fr" sz="600">
                <a:solidFill>
                  <a:srgbClr val="0B5394"/>
                </a:solidFill>
              </a:rPr>
              <a:t>direction@eps-erasme.fr</a:t>
            </a:r>
            <a:endParaRPr sz="600">
              <a:solidFill>
                <a:srgbClr val="0B5394"/>
              </a:solidFill>
            </a:endParaRPr>
          </a:p>
          <a:p>
            <a:pPr marL="0" lvl="0" indent="0" algn="ctr" rtl="0">
              <a:spcBef>
                <a:spcPts val="0"/>
              </a:spcBef>
              <a:spcAft>
                <a:spcPts val="0"/>
              </a:spcAft>
              <a:buNone/>
            </a:pPr>
            <a:endParaRPr sz="600">
              <a:solidFill>
                <a:srgbClr val="0B5394"/>
              </a:solidFill>
            </a:endParaRPr>
          </a:p>
          <a:p>
            <a:pPr marL="0" lvl="0" indent="0" algn="ctr" rtl="0">
              <a:spcBef>
                <a:spcPts val="0"/>
              </a:spcBef>
              <a:spcAft>
                <a:spcPts val="0"/>
              </a:spcAft>
              <a:buNone/>
            </a:pPr>
            <a:r>
              <a:rPr lang="fr" sz="600">
                <a:solidFill>
                  <a:srgbClr val="0B5394"/>
                </a:solidFill>
              </a:rPr>
              <a:t>www.eps-erasme.fr</a:t>
            </a:r>
            <a:endParaRPr sz="600">
              <a:solidFill>
                <a:srgbClr val="0B5394"/>
              </a:solidFill>
            </a:endParaRPr>
          </a:p>
          <a:p>
            <a:pPr marL="0" lvl="0" indent="0" algn="ctr" rtl="0">
              <a:spcBef>
                <a:spcPts val="0"/>
              </a:spcBef>
              <a:spcAft>
                <a:spcPts val="0"/>
              </a:spcAft>
              <a:buNone/>
            </a:pPr>
            <a:endParaRPr sz="600">
              <a:solidFill>
                <a:srgbClr val="0B5394"/>
              </a:solidFill>
            </a:endParaRPr>
          </a:p>
          <a:p>
            <a:pPr marL="0" lvl="0" indent="0" algn="ctr" rtl="0">
              <a:spcBef>
                <a:spcPts val="0"/>
              </a:spcBef>
              <a:spcAft>
                <a:spcPts val="0"/>
              </a:spcAft>
              <a:buNone/>
            </a:pPr>
            <a:r>
              <a:rPr lang="fr" sz="600">
                <a:solidFill>
                  <a:srgbClr val="0B5394"/>
                </a:solidFill>
              </a:rPr>
              <a:t>Document à usage interne, ne pas diffuser.</a:t>
            </a:r>
            <a:endParaRPr sz="600">
              <a:solidFill>
                <a:srgbClr val="0B5394"/>
              </a:solidFill>
            </a:endParaRPr>
          </a:p>
        </p:txBody>
      </p:sp>
      <p:pic>
        <p:nvPicPr>
          <p:cNvPr id="228" name="Google Shape;228;p28"/>
          <p:cNvPicPr preferRelativeResize="0"/>
          <p:nvPr/>
        </p:nvPicPr>
        <p:blipFill>
          <a:blip r:embed="rId3">
            <a:alphaModFix/>
          </a:blip>
          <a:stretch>
            <a:fillRect/>
          </a:stretch>
        </p:blipFill>
        <p:spPr>
          <a:xfrm>
            <a:off x="3917600" y="1917350"/>
            <a:ext cx="1308800" cy="1308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rotWithShape="1">
          <a:blip r:embed="rId5">
            <a:alphaModFix/>
          </a:blip>
          <a:srcRect l="6550" t="10970" r="22092" b="57361"/>
          <a:stretch/>
        </p:blipFill>
        <p:spPr>
          <a:xfrm>
            <a:off x="3107424" y="4165250"/>
            <a:ext cx="597025" cy="264975"/>
          </a:xfrm>
          <a:prstGeom prst="rect">
            <a:avLst/>
          </a:prstGeom>
          <a:noFill/>
          <a:ln>
            <a:noFill/>
          </a:ln>
        </p:spPr>
      </p:pic>
      <p:pic>
        <p:nvPicPr>
          <p:cNvPr id="61" name="Google Shape;61;p14"/>
          <p:cNvPicPr preferRelativeResize="0"/>
          <p:nvPr/>
        </p:nvPicPr>
        <p:blipFill>
          <a:blip r:embed="rId6">
            <a:alphaModFix/>
          </a:blip>
          <a:stretch>
            <a:fillRect/>
          </a:stretch>
        </p:blipFill>
        <p:spPr>
          <a:xfrm>
            <a:off x="923413" y="3807428"/>
            <a:ext cx="597033" cy="597039"/>
          </a:xfrm>
          <a:prstGeom prst="rect">
            <a:avLst/>
          </a:prstGeom>
          <a:noFill/>
          <a:ln>
            <a:noFill/>
          </a:ln>
        </p:spPr>
      </p:pic>
      <p:pic>
        <p:nvPicPr>
          <p:cNvPr id="62" name="Google Shape;62;p14"/>
          <p:cNvPicPr preferRelativeResize="0"/>
          <p:nvPr/>
        </p:nvPicPr>
        <p:blipFill rotWithShape="1">
          <a:blip r:embed="rId7">
            <a:alphaModFix/>
          </a:blip>
          <a:srcRect l="10900" r="10900"/>
          <a:stretch/>
        </p:blipFill>
        <p:spPr>
          <a:xfrm>
            <a:off x="2015423" y="3920825"/>
            <a:ext cx="597025" cy="597025"/>
          </a:xfrm>
          <a:prstGeom prst="rect">
            <a:avLst/>
          </a:prstGeom>
          <a:noFill/>
          <a:ln>
            <a:noFill/>
          </a:ln>
        </p:spPr>
      </p:pic>
      <p:pic>
        <p:nvPicPr>
          <p:cNvPr id="63" name="Google Shape;63;p14"/>
          <p:cNvPicPr preferRelativeResize="0"/>
          <p:nvPr/>
        </p:nvPicPr>
        <p:blipFill rotWithShape="1">
          <a:blip r:embed="rId8">
            <a:alphaModFix/>
          </a:blip>
          <a:srcRect l="8742"/>
          <a:stretch/>
        </p:blipFill>
        <p:spPr>
          <a:xfrm>
            <a:off x="4199426" y="4066825"/>
            <a:ext cx="696738" cy="443725"/>
          </a:xfrm>
          <a:prstGeom prst="rect">
            <a:avLst/>
          </a:prstGeom>
          <a:noFill/>
          <a:ln>
            <a:noFill/>
          </a:ln>
        </p:spPr>
      </p:pic>
      <p:pic>
        <p:nvPicPr>
          <p:cNvPr id="64" name="Google Shape;64;p14"/>
          <p:cNvPicPr preferRelativeResize="0"/>
          <p:nvPr/>
        </p:nvPicPr>
        <p:blipFill>
          <a:blip r:embed="rId9">
            <a:alphaModFix/>
          </a:blip>
          <a:stretch>
            <a:fillRect/>
          </a:stretch>
        </p:blipFill>
        <p:spPr>
          <a:xfrm>
            <a:off x="5391140" y="3842525"/>
            <a:ext cx="597033" cy="587697"/>
          </a:xfrm>
          <a:prstGeom prst="rect">
            <a:avLst/>
          </a:prstGeom>
          <a:noFill/>
          <a:ln>
            <a:noFill/>
          </a:ln>
        </p:spPr>
      </p:pic>
      <p:pic>
        <p:nvPicPr>
          <p:cNvPr id="65" name="Google Shape;65;p14"/>
          <p:cNvPicPr preferRelativeResize="0"/>
          <p:nvPr/>
        </p:nvPicPr>
        <p:blipFill rotWithShape="1">
          <a:blip r:embed="rId10">
            <a:alphaModFix/>
          </a:blip>
          <a:srcRect l="23621" r="23627" b="28871"/>
          <a:stretch/>
        </p:blipFill>
        <p:spPr>
          <a:xfrm>
            <a:off x="6483150" y="4007672"/>
            <a:ext cx="597029" cy="438529"/>
          </a:xfrm>
          <a:prstGeom prst="rect">
            <a:avLst/>
          </a:prstGeom>
          <a:noFill/>
          <a:ln>
            <a:noFill/>
          </a:ln>
        </p:spPr>
      </p:pic>
      <p:pic>
        <p:nvPicPr>
          <p:cNvPr id="66" name="Google Shape;66;p14"/>
          <p:cNvPicPr preferRelativeResize="0"/>
          <p:nvPr/>
        </p:nvPicPr>
        <p:blipFill>
          <a:blip r:embed="rId11">
            <a:alphaModFix/>
          </a:blip>
          <a:stretch>
            <a:fillRect/>
          </a:stretch>
        </p:blipFill>
        <p:spPr>
          <a:xfrm>
            <a:off x="7575156" y="3875290"/>
            <a:ext cx="645457" cy="597038"/>
          </a:xfrm>
          <a:prstGeom prst="rect">
            <a:avLst/>
          </a:prstGeom>
          <a:noFill/>
          <a:ln>
            <a:noFill/>
          </a:ln>
        </p:spPr>
      </p:pic>
      <p:pic>
        <p:nvPicPr>
          <p:cNvPr id="67" name="Google Shape;67;p14"/>
          <p:cNvPicPr preferRelativeResize="0"/>
          <p:nvPr/>
        </p:nvPicPr>
        <p:blipFill>
          <a:blip r:embed="rId12">
            <a:alphaModFix/>
          </a:blip>
          <a:stretch>
            <a:fillRect/>
          </a:stretch>
        </p:blipFill>
        <p:spPr>
          <a:xfrm>
            <a:off x="3917600" y="1917350"/>
            <a:ext cx="1308800" cy="1308800"/>
          </a:xfrm>
          <a:prstGeom prst="rect">
            <a:avLst/>
          </a:prstGeom>
          <a:noFill/>
          <a:ln>
            <a:noFill/>
          </a:ln>
        </p:spPr>
      </p:pic>
      <p:pic>
        <p:nvPicPr>
          <p:cNvPr id="2" name="Audio 1">
            <a:hlinkClick r:id="" action="ppaction://media"/>
            <a:extLst>
              <a:ext uri="{FF2B5EF4-FFF2-40B4-BE49-F238E27FC236}">
                <a16:creationId xmlns:a16="http://schemas.microsoft.com/office/drawing/2014/main" id="{8FCC8252-BB36-6D60-CE83-F563493474C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397"/>
    </mc:Choice>
    <mc:Fallback>
      <p:transition spd="slow" advTm="21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p:nvPr/>
        </p:nvSpPr>
        <p:spPr>
          <a:xfrm>
            <a:off x="1597500" y="1709700"/>
            <a:ext cx="5949000" cy="18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solidFill>
                  <a:srgbClr val="0B5394"/>
                </a:solidFill>
              </a:rPr>
              <a:t>Un individu peut être porteur de </a:t>
            </a:r>
            <a:r>
              <a:rPr lang="fr" b="1">
                <a:solidFill>
                  <a:srgbClr val="F8B74C"/>
                </a:solidFill>
              </a:rPr>
              <a:t>vulnérabilités</a:t>
            </a:r>
            <a:endParaRPr b="1">
              <a:solidFill>
                <a:srgbClr val="F8B74C"/>
              </a:solidFill>
            </a:endParaRPr>
          </a:p>
          <a:p>
            <a:pPr marL="0" lvl="0" indent="0" algn="ctr" rtl="0">
              <a:spcBef>
                <a:spcPts val="0"/>
              </a:spcBef>
              <a:spcAft>
                <a:spcPts val="0"/>
              </a:spcAft>
              <a:buClr>
                <a:schemeClr val="dk1"/>
              </a:buClr>
              <a:buSzPts val="1100"/>
              <a:buFont typeface="Arial"/>
              <a:buNone/>
            </a:pPr>
            <a:r>
              <a:rPr lang="fr" b="1">
                <a:solidFill>
                  <a:srgbClr val="1CA7C2"/>
                </a:solidFill>
              </a:rPr>
              <a:t>mais</a:t>
            </a:r>
            <a:r>
              <a:rPr lang="fr">
                <a:solidFill>
                  <a:srgbClr val="0B5394"/>
                </a:solidFill>
              </a:rPr>
              <a:t> il n’y a </a:t>
            </a:r>
            <a:r>
              <a:rPr lang="fr" b="1">
                <a:solidFill>
                  <a:srgbClr val="74AA50"/>
                </a:solidFill>
              </a:rPr>
              <a:t>pas de fatalité</a:t>
            </a:r>
            <a:r>
              <a:rPr lang="fr">
                <a:solidFill>
                  <a:srgbClr val="0B5394"/>
                </a:solidFill>
              </a:rPr>
              <a:t> à ce que celles-ci s’expriment</a:t>
            </a:r>
            <a:endParaRPr>
              <a:solidFill>
                <a:srgbClr val="0B5394"/>
              </a:solidFill>
            </a:endParaRPr>
          </a:p>
          <a:p>
            <a:pPr marL="0" lvl="0" indent="0" algn="ctr" rtl="0">
              <a:spcBef>
                <a:spcPts val="0"/>
              </a:spcBef>
              <a:spcAft>
                <a:spcPts val="0"/>
              </a:spcAft>
              <a:buNone/>
            </a:pPr>
            <a:endParaRPr>
              <a:solidFill>
                <a:srgbClr val="0B5394"/>
              </a:solidFill>
            </a:endParaRPr>
          </a:p>
        </p:txBody>
      </p:sp>
      <p:pic>
        <p:nvPicPr>
          <p:cNvPr id="3" name="Audio 2">
            <a:hlinkClick r:id="" action="ppaction://media"/>
            <a:extLst>
              <a:ext uri="{FF2B5EF4-FFF2-40B4-BE49-F238E27FC236}">
                <a16:creationId xmlns:a16="http://schemas.microsoft.com/office/drawing/2014/main" id="{D149D55B-5B47-4D8B-0872-3581BDD0DD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501"/>
    </mc:Choice>
    <mc:Fallback>
      <p:transition spd="slow" advTm="8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p:nvPr/>
        </p:nvSpPr>
        <p:spPr>
          <a:xfrm>
            <a:off x="533400" y="457200"/>
            <a:ext cx="5507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b="1">
                <a:solidFill>
                  <a:srgbClr val="0B5394"/>
                </a:solidFill>
              </a:rPr>
              <a:t>Modèle </a:t>
            </a:r>
            <a:r>
              <a:rPr lang="fr" b="1">
                <a:solidFill>
                  <a:srgbClr val="F8B74C"/>
                </a:solidFill>
              </a:rPr>
              <a:t>Vulnérabilités</a:t>
            </a:r>
            <a:r>
              <a:rPr lang="fr" b="1">
                <a:solidFill>
                  <a:srgbClr val="0B5394"/>
                </a:solidFill>
              </a:rPr>
              <a:t> </a:t>
            </a:r>
            <a:r>
              <a:rPr lang="fr" b="1">
                <a:solidFill>
                  <a:srgbClr val="EB2530"/>
                </a:solidFill>
              </a:rPr>
              <a:t>Stress</a:t>
            </a:r>
            <a:r>
              <a:rPr lang="fr" b="1">
                <a:solidFill>
                  <a:srgbClr val="0B5394"/>
                </a:solidFill>
              </a:rPr>
              <a:t> </a:t>
            </a:r>
            <a:r>
              <a:rPr lang="fr" b="1">
                <a:solidFill>
                  <a:srgbClr val="74AA50"/>
                </a:solidFill>
              </a:rPr>
              <a:t>Compétences</a:t>
            </a:r>
            <a:endParaRPr b="1">
              <a:solidFill>
                <a:srgbClr val="74AA50"/>
              </a:solidFill>
            </a:endParaRPr>
          </a:p>
          <a:p>
            <a:pPr marL="0" lvl="0" indent="0" algn="l" rtl="0">
              <a:spcBef>
                <a:spcPts val="0"/>
              </a:spcBef>
              <a:spcAft>
                <a:spcPts val="0"/>
              </a:spcAft>
              <a:buNone/>
            </a:pPr>
            <a:r>
              <a:rPr lang="fr" sz="1200">
                <a:solidFill>
                  <a:srgbClr val="0B5394"/>
                </a:solidFill>
              </a:rPr>
              <a:t>Modèle de compréhension</a:t>
            </a:r>
            <a:endParaRPr sz="1200">
              <a:solidFill>
                <a:srgbClr val="0B5394"/>
              </a:solidFill>
            </a:endParaRPr>
          </a:p>
        </p:txBody>
      </p:sp>
      <p:pic>
        <p:nvPicPr>
          <p:cNvPr id="78" name="Google Shape;78;p16"/>
          <p:cNvPicPr preferRelativeResize="0"/>
          <p:nvPr/>
        </p:nvPicPr>
        <p:blipFill rotWithShape="1">
          <a:blip r:embed="rId5">
            <a:alphaModFix/>
          </a:blip>
          <a:srcRect l="30223" t="18093" r="30223"/>
          <a:stretch/>
        </p:blipFill>
        <p:spPr>
          <a:xfrm>
            <a:off x="3959750" y="1500525"/>
            <a:ext cx="1224498" cy="3109576"/>
          </a:xfrm>
          <a:prstGeom prst="rect">
            <a:avLst/>
          </a:prstGeom>
          <a:noFill/>
          <a:ln>
            <a:noFill/>
          </a:ln>
        </p:spPr>
      </p:pic>
      <p:pic>
        <p:nvPicPr>
          <p:cNvPr id="2" name="Audio 1">
            <a:hlinkClick r:id="" action="ppaction://media"/>
            <a:extLst>
              <a:ext uri="{FF2B5EF4-FFF2-40B4-BE49-F238E27FC236}">
                <a16:creationId xmlns:a16="http://schemas.microsoft.com/office/drawing/2014/main" id="{5E395F2C-E957-6E8C-DB69-62CAC7CABE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849"/>
    </mc:Choice>
    <mc:Fallback>
      <p:transition spd="slow" advTm="18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p:nvPr/>
        </p:nvSpPr>
        <p:spPr>
          <a:xfrm>
            <a:off x="533400" y="457200"/>
            <a:ext cx="5507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b="1">
                <a:solidFill>
                  <a:srgbClr val="0B5394"/>
                </a:solidFill>
              </a:rPr>
              <a:t>Modèle </a:t>
            </a:r>
            <a:r>
              <a:rPr lang="fr" b="1">
                <a:solidFill>
                  <a:srgbClr val="F8B74C"/>
                </a:solidFill>
              </a:rPr>
              <a:t>Vulnérabilités</a:t>
            </a:r>
            <a:r>
              <a:rPr lang="fr" b="1">
                <a:solidFill>
                  <a:srgbClr val="0B5394"/>
                </a:solidFill>
              </a:rPr>
              <a:t> </a:t>
            </a:r>
            <a:r>
              <a:rPr lang="fr" b="1">
                <a:solidFill>
                  <a:srgbClr val="EB2530"/>
                </a:solidFill>
              </a:rPr>
              <a:t>Stress</a:t>
            </a:r>
            <a:r>
              <a:rPr lang="fr" b="1">
                <a:solidFill>
                  <a:srgbClr val="0B5394"/>
                </a:solidFill>
              </a:rPr>
              <a:t> </a:t>
            </a:r>
            <a:r>
              <a:rPr lang="fr" b="1">
                <a:solidFill>
                  <a:srgbClr val="74AA50"/>
                </a:solidFill>
              </a:rPr>
              <a:t>Compétences</a:t>
            </a:r>
            <a:endParaRPr b="1">
              <a:solidFill>
                <a:srgbClr val="74AA50"/>
              </a:solidFill>
            </a:endParaRPr>
          </a:p>
          <a:p>
            <a:pPr marL="0" lvl="0" indent="0" algn="l" rtl="0">
              <a:spcBef>
                <a:spcPts val="0"/>
              </a:spcBef>
              <a:spcAft>
                <a:spcPts val="0"/>
              </a:spcAft>
              <a:buNone/>
            </a:pPr>
            <a:r>
              <a:rPr lang="fr" sz="1200">
                <a:solidFill>
                  <a:srgbClr val="0B5394"/>
                </a:solidFill>
              </a:rPr>
              <a:t>Modèle de compréhension</a:t>
            </a:r>
            <a:endParaRPr sz="1200">
              <a:solidFill>
                <a:srgbClr val="0B5394"/>
              </a:solidFill>
            </a:endParaRPr>
          </a:p>
        </p:txBody>
      </p:sp>
      <p:pic>
        <p:nvPicPr>
          <p:cNvPr id="84" name="Google Shape;84;p17"/>
          <p:cNvPicPr preferRelativeResize="0"/>
          <p:nvPr/>
        </p:nvPicPr>
        <p:blipFill>
          <a:blip r:embed="rId5">
            <a:alphaModFix/>
          </a:blip>
          <a:stretch>
            <a:fillRect/>
          </a:stretch>
        </p:blipFill>
        <p:spPr>
          <a:xfrm>
            <a:off x="3024113" y="813600"/>
            <a:ext cx="3095779" cy="3796500"/>
          </a:xfrm>
          <a:prstGeom prst="rect">
            <a:avLst/>
          </a:prstGeom>
          <a:noFill/>
          <a:ln>
            <a:noFill/>
          </a:ln>
        </p:spPr>
      </p:pic>
      <p:pic>
        <p:nvPicPr>
          <p:cNvPr id="3" name="Audio 2">
            <a:hlinkClick r:id="" action="ppaction://media"/>
            <a:extLst>
              <a:ext uri="{FF2B5EF4-FFF2-40B4-BE49-F238E27FC236}">
                <a16:creationId xmlns:a16="http://schemas.microsoft.com/office/drawing/2014/main" id="{BA1EC619-6E03-2915-341F-D9D56458B0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32"/>
    </mc:Choice>
    <mc:Fallback>
      <p:transition spd="slow" advTm="5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p:nvPr/>
        </p:nvSpPr>
        <p:spPr>
          <a:xfrm>
            <a:off x="533400" y="457200"/>
            <a:ext cx="5507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b="1">
                <a:solidFill>
                  <a:srgbClr val="0B5394"/>
                </a:solidFill>
              </a:rPr>
              <a:t>Modèle </a:t>
            </a:r>
            <a:r>
              <a:rPr lang="fr" b="1">
                <a:solidFill>
                  <a:srgbClr val="F8B74C"/>
                </a:solidFill>
              </a:rPr>
              <a:t>Vulnérabilités</a:t>
            </a:r>
            <a:r>
              <a:rPr lang="fr" b="1">
                <a:solidFill>
                  <a:srgbClr val="0B5394"/>
                </a:solidFill>
              </a:rPr>
              <a:t> </a:t>
            </a:r>
            <a:r>
              <a:rPr lang="fr" b="1">
                <a:solidFill>
                  <a:srgbClr val="EB2530"/>
                </a:solidFill>
              </a:rPr>
              <a:t>Stress</a:t>
            </a:r>
            <a:r>
              <a:rPr lang="fr" b="1">
                <a:solidFill>
                  <a:srgbClr val="0B5394"/>
                </a:solidFill>
              </a:rPr>
              <a:t> </a:t>
            </a:r>
            <a:r>
              <a:rPr lang="fr" b="1">
                <a:solidFill>
                  <a:srgbClr val="74AA50"/>
                </a:solidFill>
              </a:rPr>
              <a:t>Compétences</a:t>
            </a:r>
            <a:endParaRPr b="1">
              <a:solidFill>
                <a:srgbClr val="74AA50"/>
              </a:solidFill>
            </a:endParaRPr>
          </a:p>
          <a:p>
            <a:pPr marL="0" lvl="0" indent="0" algn="l" rtl="0">
              <a:spcBef>
                <a:spcPts val="0"/>
              </a:spcBef>
              <a:spcAft>
                <a:spcPts val="0"/>
              </a:spcAft>
              <a:buNone/>
            </a:pPr>
            <a:r>
              <a:rPr lang="fr" sz="1200">
                <a:solidFill>
                  <a:srgbClr val="0B5394"/>
                </a:solidFill>
              </a:rPr>
              <a:t>Modèle de compréhension</a:t>
            </a:r>
            <a:endParaRPr sz="1200">
              <a:solidFill>
                <a:srgbClr val="0B5394"/>
              </a:solidFill>
            </a:endParaRPr>
          </a:p>
        </p:txBody>
      </p:sp>
      <p:sp>
        <p:nvSpPr>
          <p:cNvPr id="90" name="Google Shape;90;p18"/>
          <p:cNvSpPr txBox="1"/>
          <p:nvPr/>
        </p:nvSpPr>
        <p:spPr>
          <a:xfrm>
            <a:off x="6357300" y="4193700"/>
            <a:ext cx="2253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b="1">
                <a:solidFill>
                  <a:srgbClr val="1CA7C2"/>
                </a:solidFill>
              </a:rPr>
              <a:t>Symptômes</a:t>
            </a:r>
            <a:endParaRPr sz="1000" b="1">
              <a:solidFill>
                <a:srgbClr val="1CA7C2"/>
              </a:solidFill>
            </a:endParaRPr>
          </a:p>
          <a:p>
            <a:pPr marL="0" lvl="0" indent="0" algn="l" rtl="0">
              <a:spcBef>
                <a:spcPts val="0"/>
              </a:spcBef>
              <a:spcAft>
                <a:spcPts val="0"/>
              </a:spcAft>
              <a:buNone/>
            </a:pPr>
            <a:r>
              <a:rPr lang="fr" sz="1000">
                <a:solidFill>
                  <a:srgbClr val="0B5394"/>
                </a:solidFill>
              </a:rPr>
              <a:t>Dépassement du seuil de tolérance</a:t>
            </a:r>
            <a:endParaRPr sz="1000">
              <a:solidFill>
                <a:srgbClr val="0B5394"/>
              </a:solidFill>
            </a:endParaRPr>
          </a:p>
        </p:txBody>
      </p:sp>
      <p:pic>
        <p:nvPicPr>
          <p:cNvPr id="91" name="Google Shape;91;p18"/>
          <p:cNvPicPr preferRelativeResize="0"/>
          <p:nvPr/>
        </p:nvPicPr>
        <p:blipFill>
          <a:blip r:embed="rId5">
            <a:alphaModFix/>
          </a:blip>
          <a:stretch>
            <a:fillRect/>
          </a:stretch>
        </p:blipFill>
        <p:spPr>
          <a:xfrm>
            <a:off x="3024113" y="813600"/>
            <a:ext cx="3095779" cy="3796500"/>
          </a:xfrm>
          <a:prstGeom prst="rect">
            <a:avLst/>
          </a:prstGeom>
          <a:noFill/>
          <a:ln>
            <a:noFill/>
          </a:ln>
        </p:spPr>
      </p:pic>
      <p:pic>
        <p:nvPicPr>
          <p:cNvPr id="2" name="Audio 1">
            <a:hlinkClick r:id="" action="ppaction://media"/>
            <a:extLst>
              <a:ext uri="{FF2B5EF4-FFF2-40B4-BE49-F238E27FC236}">
                <a16:creationId xmlns:a16="http://schemas.microsoft.com/office/drawing/2014/main" id="{C93C5458-0F30-F161-5EE3-DE13620814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876"/>
    </mc:Choice>
    <mc:Fallback>
      <p:transition spd="slow" advTm="12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p:nvPr/>
        </p:nvSpPr>
        <p:spPr>
          <a:xfrm>
            <a:off x="533400" y="457200"/>
            <a:ext cx="5507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b="1">
                <a:solidFill>
                  <a:srgbClr val="0B5394"/>
                </a:solidFill>
              </a:rPr>
              <a:t>Modèle </a:t>
            </a:r>
            <a:r>
              <a:rPr lang="fr" b="1">
                <a:solidFill>
                  <a:srgbClr val="F8B74C"/>
                </a:solidFill>
              </a:rPr>
              <a:t>Vulnérabilités</a:t>
            </a:r>
            <a:r>
              <a:rPr lang="fr" b="1">
                <a:solidFill>
                  <a:srgbClr val="0B5394"/>
                </a:solidFill>
              </a:rPr>
              <a:t> </a:t>
            </a:r>
            <a:r>
              <a:rPr lang="fr" b="1">
                <a:solidFill>
                  <a:srgbClr val="EB2530"/>
                </a:solidFill>
              </a:rPr>
              <a:t>Stress</a:t>
            </a:r>
            <a:r>
              <a:rPr lang="fr" b="1">
                <a:solidFill>
                  <a:srgbClr val="0B5394"/>
                </a:solidFill>
              </a:rPr>
              <a:t> </a:t>
            </a:r>
            <a:r>
              <a:rPr lang="fr" b="1">
                <a:solidFill>
                  <a:srgbClr val="74AA50"/>
                </a:solidFill>
              </a:rPr>
              <a:t>Compétences</a:t>
            </a:r>
            <a:endParaRPr b="1">
              <a:solidFill>
                <a:srgbClr val="74AA50"/>
              </a:solidFill>
            </a:endParaRPr>
          </a:p>
          <a:p>
            <a:pPr marL="0" lvl="0" indent="0" algn="l" rtl="0">
              <a:spcBef>
                <a:spcPts val="0"/>
              </a:spcBef>
              <a:spcAft>
                <a:spcPts val="0"/>
              </a:spcAft>
              <a:buNone/>
            </a:pPr>
            <a:r>
              <a:rPr lang="fr" sz="1200">
                <a:solidFill>
                  <a:srgbClr val="0B5394"/>
                </a:solidFill>
              </a:rPr>
              <a:t>Modèle de compréhension</a:t>
            </a:r>
            <a:endParaRPr sz="1200">
              <a:solidFill>
                <a:srgbClr val="0B5394"/>
              </a:solidFill>
            </a:endParaRPr>
          </a:p>
        </p:txBody>
      </p:sp>
      <p:pic>
        <p:nvPicPr>
          <p:cNvPr id="97" name="Google Shape;97;p19"/>
          <p:cNvPicPr preferRelativeResize="0"/>
          <p:nvPr/>
        </p:nvPicPr>
        <p:blipFill>
          <a:blip r:embed="rId5">
            <a:alphaModFix/>
          </a:blip>
          <a:stretch>
            <a:fillRect/>
          </a:stretch>
        </p:blipFill>
        <p:spPr>
          <a:xfrm>
            <a:off x="3024113" y="813600"/>
            <a:ext cx="3095779" cy="3796500"/>
          </a:xfrm>
          <a:prstGeom prst="rect">
            <a:avLst/>
          </a:prstGeom>
          <a:noFill/>
          <a:ln>
            <a:noFill/>
          </a:ln>
        </p:spPr>
      </p:pic>
      <p:pic>
        <p:nvPicPr>
          <p:cNvPr id="2" name="Audio 1">
            <a:hlinkClick r:id="" action="ppaction://media"/>
            <a:extLst>
              <a:ext uri="{FF2B5EF4-FFF2-40B4-BE49-F238E27FC236}">
                <a16:creationId xmlns:a16="http://schemas.microsoft.com/office/drawing/2014/main" id="{2CA9A26E-8398-A2A1-1DB6-4DB145D890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781"/>
    </mc:Choice>
    <mc:Fallback>
      <p:transition spd="slow" advTm="25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p:nvPr/>
        </p:nvSpPr>
        <p:spPr>
          <a:xfrm>
            <a:off x="1818300" y="457200"/>
            <a:ext cx="5507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b="1">
                <a:solidFill>
                  <a:srgbClr val="F8B74C"/>
                </a:solidFill>
              </a:rPr>
              <a:t>Vulnérabilités</a:t>
            </a:r>
            <a:endParaRPr sz="1200">
              <a:solidFill>
                <a:srgbClr val="0B5394"/>
              </a:solidFill>
            </a:endParaRPr>
          </a:p>
        </p:txBody>
      </p:sp>
      <p:sp>
        <p:nvSpPr>
          <p:cNvPr id="103" name="Google Shape;103;p20"/>
          <p:cNvSpPr txBox="1"/>
          <p:nvPr/>
        </p:nvSpPr>
        <p:spPr>
          <a:xfrm>
            <a:off x="975425" y="3105150"/>
            <a:ext cx="986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000">
                <a:solidFill>
                  <a:srgbClr val="F8B74C"/>
                </a:solidFill>
              </a:rPr>
              <a:t>Cerveau</a:t>
            </a:r>
            <a:endParaRPr sz="1000">
              <a:solidFill>
                <a:srgbClr val="F8B74C"/>
              </a:solidFill>
            </a:endParaRPr>
          </a:p>
        </p:txBody>
      </p:sp>
      <p:sp>
        <p:nvSpPr>
          <p:cNvPr id="104" name="Google Shape;104;p20"/>
          <p:cNvSpPr txBox="1"/>
          <p:nvPr/>
        </p:nvSpPr>
        <p:spPr>
          <a:xfrm>
            <a:off x="2527113" y="3105150"/>
            <a:ext cx="986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000">
                <a:solidFill>
                  <a:srgbClr val="F8B74C"/>
                </a:solidFill>
              </a:rPr>
              <a:t>Intestins</a:t>
            </a:r>
            <a:endParaRPr sz="1000">
              <a:solidFill>
                <a:srgbClr val="F8B74C"/>
              </a:solidFill>
            </a:endParaRPr>
          </a:p>
        </p:txBody>
      </p:sp>
      <p:sp>
        <p:nvSpPr>
          <p:cNvPr id="105" name="Google Shape;105;p20"/>
          <p:cNvSpPr txBox="1"/>
          <p:nvPr/>
        </p:nvSpPr>
        <p:spPr>
          <a:xfrm>
            <a:off x="4078800" y="3105150"/>
            <a:ext cx="986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000">
                <a:solidFill>
                  <a:srgbClr val="F8B74C"/>
                </a:solidFill>
              </a:rPr>
              <a:t>Cœur</a:t>
            </a:r>
            <a:endParaRPr sz="1000">
              <a:solidFill>
                <a:srgbClr val="F8B74C"/>
              </a:solidFill>
            </a:endParaRPr>
          </a:p>
        </p:txBody>
      </p:sp>
      <p:sp>
        <p:nvSpPr>
          <p:cNvPr id="106" name="Google Shape;106;p20"/>
          <p:cNvSpPr txBox="1"/>
          <p:nvPr/>
        </p:nvSpPr>
        <p:spPr>
          <a:xfrm>
            <a:off x="5630488" y="3105150"/>
            <a:ext cx="986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000">
                <a:solidFill>
                  <a:srgbClr val="F8B74C"/>
                </a:solidFill>
              </a:rPr>
              <a:t>Poumons</a:t>
            </a:r>
            <a:endParaRPr sz="1000">
              <a:solidFill>
                <a:srgbClr val="F8B74C"/>
              </a:solidFill>
            </a:endParaRPr>
          </a:p>
        </p:txBody>
      </p:sp>
      <p:sp>
        <p:nvSpPr>
          <p:cNvPr id="107" name="Google Shape;107;p20"/>
          <p:cNvSpPr txBox="1"/>
          <p:nvPr/>
        </p:nvSpPr>
        <p:spPr>
          <a:xfrm>
            <a:off x="7182175" y="3105150"/>
            <a:ext cx="986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000">
                <a:solidFill>
                  <a:srgbClr val="F8B74C"/>
                </a:solidFill>
              </a:rPr>
              <a:t>Reins</a:t>
            </a:r>
            <a:endParaRPr sz="1000">
              <a:solidFill>
                <a:srgbClr val="F8B74C"/>
              </a:solidFill>
            </a:endParaRPr>
          </a:p>
        </p:txBody>
      </p:sp>
      <p:pic>
        <p:nvPicPr>
          <p:cNvPr id="108" name="Google Shape;108;p20"/>
          <p:cNvPicPr preferRelativeResize="0"/>
          <p:nvPr/>
        </p:nvPicPr>
        <p:blipFill>
          <a:blip r:embed="rId5">
            <a:alphaModFix/>
          </a:blip>
          <a:stretch>
            <a:fillRect/>
          </a:stretch>
        </p:blipFill>
        <p:spPr>
          <a:xfrm>
            <a:off x="5678295" y="2031150"/>
            <a:ext cx="890788" cy="892049"/>
          </a:xfrm>
          <a:prstGeom prst="rect">
            <a:avLst/>
          </a:prstGeom>
          <a:noFill/>
          <a:ln>
            <a:noFill/>
          </a:ln>
        </p:spPr>
      </p:pic>
      <p:pic>
        <p:nvPicPr>
          <p:cNvPr id="109" name="Google Shape;109;p20"/>
          <p:cNvPicPr preferRelativeResize="0"/>
          <p:nvPr/>
        </p:nvPicPr>
        <p:blipFill>
          <a:blip r:embed="rId6">
            <a:alphaModFix/>
          </a:blip>
          <a:stretch>
            <a:fillRect/>
          </a:stretch>
        </p:blipFill>
        <p:spPr>
          <a:xfrm>
            <a:off x="1023250" y="2032414"/>
            <a:ext cx="890787" cy="890786"/>
          </a:xfrm>
          <a:prstGeom prst="rect">
            <a:avLst/>
          </a:prstGeom>
          <a:noFill/>
          <a:ln>
            <a:noFill/>
          </a:ln>
        </p:spPr>
      </p:pic>
      <p:pic>
        <p:nvPicPr>
          <p:cNvPr id="110" name="Google Shape;110;p20"/>
          <p:cNvPicPr preferRelativeResize="0"/>
          <p:nvPr/>
        </p:nvPicPr>
        <p:blipFill>
          <a:blip r:embed="rId7">
            <a:alphaModFix/>
          </a:blip>
          <a:stretch>
            <a:fillRect/>
          </a:stretch>
        </p:blipFill>
        <p:spPr>
          <a:xfrm>
            <a:off x="7229975" y="2032414"/>
            <a:ext cx="890787" cy="890786"/>
          </a:xfrm>
          <a:prstGeom prst="rect">
            <a:avLst/>
          </a:prstGeom>
          <a:noFill/>
          <a:ln>
            <a:noFill/>
          </a:ln>
        </p:spPr>
      </p:pic>
      <p:pic>
        <p:nvPicPr>
          <p:cNvPr id="111" name="Google Shape;111;p20"/>
          <p:cNvPicPr preferRelativeResize="0"/>
          <p:nvPr/>
        </p:nvPicPr>
        <p:blipFill>
          <a:blip r:embed="rId8">
            <a:alphaModFix/>
          </a:blip>
          <a:stretch>
            <a:fillRect/>
          </a:stretch>
        </p:blipFill>
        <p:spPr>
          <a:xfrm>
            <a:off x="4126606" y="2032414"/>
            <a:ext cx="890787" cy="890786"/>
          </a:xfrm>
          <a:prstGeom prst="rect">
            <a:avLst/>
          </a:prstGeom>
          <a:noFill/>
          <a:ln>
            <a:noFill/>
          </a:ln>
        </p:spPr>
      </p:pic>
      <p:pic>
        <p:nvPicPr>
          <p:cNvPr id="112" name="Google Shape;112;p20"/>
          <p:cNvPicPr preferRelativeResize="0"/>
          <p:nvPr/>
        </p:nvPicPr>
        <p:blipFill>
          <a:blip r:embed="rId9">
            <a:alphaModFix/>
          </a:blip>
          <a:stretch>
            <a:fillRect/>
          </a:stretch>
        </p:blipFill>
        <p:spPr>
          <a:xfrm>
            <a:off x="2598837" y="2032425"/>
            <a:ext cx="890775" cy="890775"/>
          </a:xfrm>
          <a:prstGeom prst="rect">
            <a:avLst/>
          </a:prstGeom>
          <a:noFill/>
          <a:ln>
            <a:noFill/>
          </a:ln>
        </p:spPr>
      </p:pic>
      <p:pic>
        <p:nvPicPr>
          <p:cNvPr id="2" name="Audio 1">
            <a:hlinkClick r:id="" action="ppaction://media"/>
            <a:extLst>
              <a:ext uri="{FF2B5EF4-FFF2-40B4-BE49-F238E27FC236}">
                <a16:creationId xmlns:a16="http://schemas.microsoft.com/office/drawing/2014/main" id="{8EE240EA-B58B-6C7B-4C75-F64C853242F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869"/>
    </mc:Choice>
    <mc:Fallback>
      <p:transition spd="slow" advTm="21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p:nvPr/>
        </p:nvSpPr>
        <p:spPr>
          <a:xfrm>
            <a:off x="1818300" y="457200"/>
            <a:ext cx="5507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b="1">
                <a:solidFill>
                  <a:srgbClr val="EB2530"/>
                </a:solidFill>
              </a:rPr>
              <a:t>Stresseurs environnementaux</a:t>
            </a:r>
            <a:endParaRPr sz="1200">
              <a:solidFill>
                <a:srgbClr val="EB2530"/>
              </a:solidFill>
            </a:endParaRPr>
          </a:p>
        </p:txBody>
      </p:sp>
      <p:sp>
        <p:nvSpPr>
          <p:cNvPr id="118" name="Google Shape;118;p21"/>
          <p:cNvSpPr txBox="1"/>
          <p:nvPr/>
        </p:nvSpPr>
        <p:spPr>
          <a:xfrm>
            <a:off x="436175" y="1917450"/>
            <a:ext cx="1502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fr" sz="1000">
                <a:solidFill>
                  <a:srgbClr val="0B5394"/>
                </a:solidFill>
              </a:rPr>
              <a:t>Pendant la grossesse</a:t>
            </a:r>
            <a:endParaRPr sz="1000">
              <a:solidFill>
                <a:srgbClr val="0B5394"/>
              </a:solidFill>
            </a:endParaRPr>
          </a:p>
          <a:p>
            <a:pPr marL="0" lvl="0" indent="0" algn="ctr" rtl="0">
              <a:spcBef>
                <a:spcPts val="0"/>
              </a:spcBef>
              <a:spcAft>
                <a:spcPts val="0"/>
              </a:spcAft>
              <a:buClr>
                <a:schemeClr val="dk1"/>
              </a:buClr>
              <a:buSzPts val="1100"/>
              <a:buFont typeface="Arial"/>
              <a:buNone/>
            </a:pPr>
            <a:r>
              <a:rPr lang="fr" sz="1000">
                <a:solidFill>
                  <a:srgbClr val="0B5394"/>
                </a:solidFill>
              </a:rPr>
              <a:t>Malnutrition maternelle</a:t>
            </a:r>
            <a:endParaRPr sz="1000">
              <a:solidFill>
                <a:srgbClr val="0B5394"/>
              </a:solidFill>
            </a:endParaRPr>
          </a:p>
          <a:p>
            <a:pPr marL="0" lvl="0" indent="0" algn="ctr" rtl="0">
              <a:spcBef>
                <a:spcPts val="0"/>
              </a:spcBef>
              <a:spcAft>
                <a:spcPts val="0"/>
              </a:spcAft>
              <a:buNone/>
            </a:pPr>
            <a:r>
              <a:rPr lang="fr" sz="1000">
                <a:solidFill>
                  <a:srgbClr val="0B5394"/>
                </a:solidFill>
              </a:rPr>
              <a:t>Stress maternel</a:t>
            </a:r>
            <a:endParaRPr sz="1000">
              <a:solidFill>
                <a:srgbClr val="0B5394"/>
              </a:solidFill>
            </a:endParaRPr>
          </a:p>
        </p:txBody>
      </p:sp>
      <p:sp>
        <p:nvSpPr>
          <p:cNvPr id="119" name="Google Shape;119;p21"/>
          <p:cNvSpPr txBox="1"/>
          <p:nvPr/>
        </p:nvSpPr>
        <p:spPr>
          <a:xfrm>
            <a:off x="2093200" y="1917450"/>
            <a:ext cx="1502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000">
                <a:solidFill>
                  <a:srgbClr val="0B5394"/>
                </a:solidFill>
              </a:rPr>
              <a:t>Changement de vie</a:t>
            </a:r>
            <a:endParaRPr sz="1000">
              <a:solidFill>
                <a:srgbClr val="0B5394"/>
              </a:solidFill>
            </a:endParaRPr>
          </a:p>
          <a:p>
            <a:pPr marL="0" lvl="0" indent="0" algn="ctr" rtl="0">
              <a:spcBef>
                <a:spcPts val="0"/>
              </a:spcBef>
              <a:spcAft>
                <a:spcPts val="0"/>
              </a:spcAft>
              <a:buNone/>
            </a:pPr>
            <a:r>
              <a:rPr lang="fr" sz="1000">
                <a:solidFill>
                  <a:srgbClr val="0B5394"/>
                </a:solidFill>
              </a:rPr>
              <a:t>Perte de repères</a:t>
            </a:r>
            <a:endParaRPr sz="1000">
              <a:solidFill>
                <a:srgbClr val="0B5394"/>
              </a:solidFill>
            </a:endParaRPr>
          </a:p>
          <a:p>
            <a:pPr marL="0" lvl="0" indent="0" algn="ctr" rtl="0">
              <a:spcBef>
                <a:spcPts val="0"/>
              </a:spcBef>
              <a:spcAft>
                <a:spcPts val="0"/>
              </a:spcAft>
              <a:buNone/>
            </a:pPr>
            <a:r>
              <a:rPr lang="fr" sz="1000">
                <a:solidFill>
                  <a:srgbClr val="0B5394"/>
                </a:solidFill>
              </a:rPr>
              <a:t>Migration</a:t>
            </a:r>
            <a:endParaRPr sz="1000">
              <a:solidFill>
                <a:srgbClr val="0B5394"/>
              </a:solidFill>
            </a:endParaRPr>
          </a:p>
        </p:txBody>
      </p:sp>
      <p:sp>
        <p:nvSpPr>
          <p:cNvPr id="120" name="Google Shape;120;p21"/>
          <p:cNvSpPr txBox="1"/>
          <p:nvPr/>
        </p:nvSpPr>
        <p:spPr>
          <a:xfrm>
            <a:off x="3797375" y="1917450"/>
            <a:ext cx="15021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000">
                <a:solidFill>
                  <a:srgbClr val="0B5394"/>
                </a:solidFill>
              </a:rPr>
              <a:t>Mise à l’écart</a:t>
            </a:r>
            <a:endParaRPr sz="1000">
              <a:solidFill>
                <a:srgbClr val="0B5394"/>
              </a:solidFill>
            </a:endParaRPr>
          </a:p>
          <a:p>
            <a:pPr marL="0" lvl="0" indent="0" algn="ctr" rtl="0">
              <a:spcBef>
                <a:spcPts val="0"/>
              </a:spcBef>
              <a:spcAft>
                <a:spcPts val="0"/>
              </a:spcAft>
              <a:buNone/>
            </a:pPr>
            <a:r>
              <a:rPr lang="fr" sz="1000">
                <a:solidFill>
                  <a:srgbClr val="0B5394"/>
                </a:solidFill>
              </a:rPr>
              <a:t>Stigmatisation</a:t>
            </a:r>
            <a:endParaRPr sz="1000">
              <a:solidFill>
                <a:srgbClr val="0B5394"/>
              </a:solidFill>
            </a:endParaRPr>
          </a:p>
          <a:p>
            <a:pPr marL="0" lvl="0" indent="0" algn="ctr" rtl="0">
              <a:spcBef>
                <a:spcPts val="0"/>
              </a:spcBef>
              <a:spcAft>
                <a:spcPts val="0"/>
              </a:spcAft>
              <a:buNone/>
            </a:pPr>
            <a:r>
              <a:rPr lang="fr" sz="1000">
                <a:solidFill>
                  <a:srgbClr val="0B5394"/>
                </a:solidFill>
              </a:rPr>
              <a:t>Discrimination</a:t>
            </a:r>
            <a:endParaRPr sz="1000">
              <a:solidFill>
                <a:srgbClr val="0B5394"/>
              </a:solidFill>
            </a:endParaRPr>
          </a:p>
          <a:p>
            <a:pPr marL="0" lvl="0" indent="0" algn="ctr" rtl="0">
              <a:spcBef>
                <a:spcPts val="0"/>
              </a:spcBef>
              <a:spcAft>
                <a:spcPts val="0"/>
              </a:spcAft>
              <a:buNone/>
            </a:pPr>
            <a:r>
              <a:rPr lang="fr" sz="1000">
                <a:solidFill>
                  <a:srgbClr val="0B5394"/>
                </a:solidFill>
              </a:rPr>
              <a:t>Harcèlement</a:t>
            </a:r>
            <a:endParaRPr sz="1000">
              <a:solidFill>
                <a:srgbClr val="0B5394"/>
              </a:solidFill>
            </a:endParaRPr>
          </a:p>
          <a:p>
            <a:pPr marL="0" lvl="0" indent="0" algn="ctr" rtl="0">
              <a:spcBef>
                <a:spcPts val="0"/>
              </a:spcBef>
              <a:spcAft>
                <a:spcPts val="0"/>
              </a:spcAft>
              <a:buNone/>
            </a:pPr>
            <a:r>
              <a:rPr lang="fr" sz="1000">
                <a:solidFill>
                  <a:srgbClr val="0B5394"/>
                </a:solidFill>
              </a:rPr>
              <a:t>Agression</a:t>
            </a:r>
            <a:endParaRPr sz="1000">
              <a:solidFill>
                <a:srgbClr val="0B5394"/>
              </a:solidFill>
            </a:endParaRPr>
          </a:p>
        </p:txBody>
      </p:sp>
      <p:sp>
        <p:nvSpPr>
          <p:cNvPr id="121" name="Google Shape;121;p21"/>
          <p:cNvSpPr txBox="1"/>
          <p:nvPr/>
        </p:nvSpPr>
        <p:spPr>
          <a:xfrm>
            <a:off x="5501550" y="1917450"/>
            <a:ext cx="15021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000">
                <a:solidFill>
                  <a:srgbClr val="0B5394"/>
                </a:solidFill>
              </a:rPr>
              <a:t>La foule</a:t>
            </a:r>
            <a:endParaRPr sz="1000">
              <a:solidFill>
                <a:srgbClr val="0B5394"/>
              </a:solidFill>
            </a:endParaRPr>
          </a:p>
          <a:p>
            <a:pPr marL="0" lvl="0" indent="0" algn="ctr" rtl="0">
              <a:spcBef>
                <a:spcPts val="0"/>
              </a:spcBef>
              <a:spcAft>
                <a:spcPts val="0"/>
              </a:spcAft>
              <a:buNone/>
            </a:pPr>
            <a:r>
              <a:rPr lang="fr" sz="1000">
                <a:solidFill>
                  <a:srgbClr val="0B5394"/>
                </a:solidFill>
              </a:rPr>
              <a:t>Les autres</a:t>
            </a:r>
            <a:endParaRPr sz="1000">
              <a:solidFill>
                <a:srgbClr val="0B5394"/>
              </a:solidFill>
            </a:endParaRPr>
          </a:p>
          <a:p>
            <a:pPr marL="0" lvl="0" indent="0" algn="ctr" rtl="0">
              <a:spcBef>
                <a:spcPts val="0"/>
              </a:spcBef>
              <a:spcAft>
                <a:spcPts val="0"/>
              </a:spcAft>
              <a:buNone/>
            </a:pPr>
            <a:r>
              <a:rPr lang="fr" sz="1000">
                <a:solidFill>
                  <a:srgbClr val="0B5394"/>
                </a:solidFill>
              </a:rPr>
              <a:t>Être regardé</a:t>
            </a:r>
            <a:endParaRPr sz="1000">
              <a:solidFill>
                <a:srgbClr val="0B5394"/>
              </a:solidFill>
            </a:endParaRPr>
          </a:p>
          <a:p>
            <a:pPr marL="0" lvl="0" indent="0" algn="ctr" rtl="0">
              <a:spcBef>
                <a:spcPts val="0"/>
              </a:spcBef>
              <a:spcAft>
                <a:spcPts val="0"/>
              </a:spcAft>
              <a:buNone/>
            </a:pPr>
            <a:endParaRPr sz="1000">
              <a:solidFill>
                <a:srgbClr val="0B5394"/>
              </a:solidFill>
            </a:endParaRPr>
          </a:p>
        </p:txBody>
      </p:sp>
      <p:sp>
        <p:nvSpPr>
          <p:cNvPr id="122" name="Google Shape;122;p21"/>
          <p:cNvSpPr txBox="1"/>
          <p:nvPr/>
        </p:nvSpPr>
        <p:spPr>
          <a:xfrm>
            <a:off x="7205725" y="1917450"/>
            <a:ext cx="1502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000">
                <a:solidFill>
                  <a:srgbClr val="0B5394"/>
                </a:solidFill>
              </a:rPr>
              <a:t>Le son</a:t>
            </a:r>
            <a:endParaRPr sz="1000">
              <a:solidFill>
                <a:srgbClr val="0B5394"/>
              </a:solidFill>
            </a:endParaRPr>
          </a:p>
          <a:p>
            <a:pPr marL="0" lvl="0" indent="0" algn="ctr" rtl="0">
              <a:spcBef>
                <a:spcPts val="0"/>
              </a:spcBef>
              <a:spcAft>
                <a:spcPts val="0"/>
              </a:spcAft>
              <a:buNone/>
            </a:pPr>
            <a:r>
              <a:rPr lang="fr" sz="1000">
                <a:solidFill>
                  <a:srgbClr val="0B5394"/>
                </a:solidFill>
              </a:rPr>
              <a:t>La lumière</a:t>
            </a:r>
            <a:endParaRPr sz="1000">
              <a:solidFill>
                <a:srgbClr val="0B5394"/>
              </a:solidFill>
            </a:endParaRPr>
          </a:p>
          <a:p>
            <a:pPr marL="0" lvl="0" indent="0" algn="ctr" rtl="0">
              <a:spcBef>
                <a:spcPts val="0"/>
              </a:spcBef>
              <a:spcAft>
                <a:spcPts val="0"/>
              </a:spcAft>
              <a:buNone/>
            </a:pPr>
            <a:endParaRPr sz="1000">
              <a:solidFill>
                <a:srgbClr val="0B5394"/>
              </a:solidFill>
            </a:endParaRPr>
          </a:p>
        </p:txBody>
      </p:sp>
      <p:sp>
        <p:nvSpPr>
          <p:cNvPr id="123" name="Google Shape;123;p21"/>
          <p:cNvSpPr txBox="1"/>
          <p:nvPr/>
        </p:nvSpPr>
        <p:spPr>
          <a:xfrm>
            <a:off x="436175" y="3963600"/>
            <a:ext cx="1502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000">
                <a:solidFill>
                  <a:srgbClr val="0B5394"/>
                </a:solidFill>
              </a:rPr>
              <a:t>Sexualité / Genre</a:t>
            </a:r>
            <a:endParaRPr sz="1000">
              <a:solidFill>
                <a:srgbClr val="0B5394"/>
              </a:solidFill>
            </a:endParaRPr>
          </a:p>
          <a:p>
            <a:pPr marL="0" lvl="0" indent="0" algn="ctr" rtl="0">
              <a:spcBef>
                <a:spcPts val="0"/>
              </a:spcBef>
              <a:spcAft>
                <a:spcPts val="0"/>
              </a:spcAft>
              <a:buNone/>
            </a:pPr>
            <a:r>
              <a:rPr lang="fr" sz="1000">
                <a:solidFill>
                  <a:srgbClr val="0B5394"/>
                </a:solidFill>
              </a:rPr>
              <a:t>Orientation</a:t>
            </a:r>
            <a:endParaRPr sz="1000">
              <a:solidFill>
                <a:srgbClr val="0B5394"/>
              </a:solidFill>
            </a:endParaRPr>
          </a:p>
          <a:p>
            <a:pPr marL="0" lvl="0" indent="0" algn="ctr" rtl="0">
              <a:spcBef>
                <a:spcPts val="0"/>
              </a:spcBef>
              <a:spcAft>
                <a:spcPts val="0"/>
              </a:spcAft>
              <a:buNone/>
            </a:pPr>
            <a:r>
              <a:rPr lang="fr" sz="1000">
                <a:solidFill>
                  <a:srgbClr val="0B5394"/>
                </a:solidFill>
              </a:rPr>
              <a:t>Identité</a:t>
            </a:r>
            <a:endParaRPr sz="1000">
              <a:solidFill>
                <a:srgbClr val="0B5394"/>
              </a:solidFill>
            </a:endParaRPr>
          </a:p>
        </p:txBody>
      </p:sp>
      <p:sp>
        <p:nvSpPr>
          <p:cNvPr id="124" name="Google Shape;124;p21"/>
          <p:cNvSpPr txBox="1"/>
          <p:nvPr/>
        </p:nvSpPr>
        <p:spPr>
          <a:xfrm>
            <a:off x="1891125" y="3963600"/>
            <a:ext cx="19062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000">
                <a:solidFill>
                  <a:srgbClr val="0B5394"/>
                </a:solidFill>
              </a:rPr>
              <a:t>École / Orientation scolaire</a:t>
            </a:r>
            <a:endParaRPr sz="1000">
              <a:solidFill>
                <a:srgbClr val="0B5394"/>
              </a:solidFill>
            </a:endParaRPr>
          </a:p>
          <a:p>
            <a:pPr marL="0" lvl="0" indent="0" algn="ctr" rtl="0">
              <a:spcBef>
                <a:spcPts val="0"/>
              </a:spcBef>
              <a:spcAft>
                <a:spcPts val="0"/>
              </a:spcAft>
              <a:buNone/>
            </a:pPr>
            <a:r>
              <a:rPr lang="fr" sz="1000">
                <a:solidFill>
                  <a:srgbClr val="0B5394"/>
                </a:solidFill>
              </a:rPr>
              <a:t>Formation / Travail</a:t>
            </a:r>
            <a:endParaRPr sz="1000">
              <a:solidFill>
                <a:srgbClr val="0B5394"/>
              </a:solidFill>
            </a:endParaRPr>
          </a:p>
          <a:p>
            <a:pPr marL="0" lvl="0" indent="0" algn="ctr" rtl="0">
              <a:spcBef>
                <a:spcPts val="0"/>
              </a:spcBef>
              <a:spcAft>
                <a:spcPts val="0"/>
              </a:spcAft>
              <a:buNone/>
            </a:pPr>
            <a:r>
              <a:rPr lang="fr" sz="1000">
                <a:solidFill>
                  <a:srgbClr val="0B5394"/>
                </a:solidFill>
              </a:rPr>
              <a:t>Pression de performance</a:t>
            </a:r>
            <a:endParaRPr sz="1000">
              <a:solidFill>
                <a:srgbClr val="0B5394"/>
              </a:solidFill>
            </a:endParaRPr>
          </a:p>
        </p:txBody>
      </p:sp>
      <p:sp>
        <p:nvSpPr>
          <p:cNvPr id="125" name="Google Shape;125;p21"/>
          <p:cNvSpPr txBox="1"/>
          <p:nvPr/>
        </p:nvSpPr>
        <p:spPr>
          <a:xfrm>
            <a:off x="3797375" y="3963600"/>
            <a:ext cx="1502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000">
                <a:solidFill>
                  <a:srgbClr val="0B5394"/>
                </a:solidFill>
              </a:rPr>
              <a:t>Tabac</a:t>
            </a:r>
            <a:endParaRPr sz="1000">
              <a:solidFill>
                <a:srgbClr val="0B5394"/>
              </a:solidFill>
            </a:endParaRPr>
          </a:p>
          <a:p>
            <a:pPr marL="0" lvl="0" indent="0" algn="ctr" rtl="0">
              <a:spcBef>
                <a:spcPts val="0"/>
              </a:spcBef>
              <a:spcAft>
                <a:spcPts val="0"/>
              </a:spcAft>
              <a:buNone/>
            </a:pPr>
            <a:r>
              <a:rPr lang="fr" sz="1000">
                <a:solidFill>
                  <a:srgbClr val="0B5394"/>
                </a:solidFill>
              </a:rPr>
              <a:t>Cannabis</a:t>
            </a:r>
            <a:endParaRPr sz="1000">
              <a:solidFill>
                <a:srgbClr val="0B5394"/>
              </a:solidFill>
            </a:endParaRPr>
          </a:p>
          <a:p>
            <a:pPr marL="0" lvl="0" indent="0" algn="ctr" rtl="0">
              <a:spcBef>
                <a:spcPts val="0"/>
              </a:spcBef>
              <a:spcAft>
                <a:spcPts val="0"/>
              </a:spcAft>
              <a:buNone/>
            </a:pPr>
            <a:r>
              <a:rPr lang="fr" sz="1000">
                <a:solidFill>
                  <a:srgbClr val="0B5394"/>
                </a:solidFill>
              </a:rPr>
              <a:t>Alcool</a:t>
            </a:r>
            <a:endParaRPr sz="1000">
              <a:solidFill>
                <a:srgbClr val="0B5394"/>
              </a:solidFill>
            </a:endParaRPr>
          </a:p>
        </p:txBody>
      </p:sp>
      <p:sp>
        <p:nvSpPr>
          <p:cNvPr id="126" name="Google Shape;126;p21"/>
          <p:cNvSpPr txBox="1"/>
          <p:nvPr/>
        </p:nvSpPr>
        <p:spPr>
          <a:xfrm>
            <a:off x="5501550" y="3963600"/>
            <a:ext cx="1502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000">
                <a:solidFill>
                  <a:srgbClr val="0B5394"/>
                </a:solidFill>
              </a:rPr>
              <a:t>Émotions fortes</a:t>
            </a:r>
            <a:endParaRPr sz="1000">
              <a:solidFill>
                <a:srgbClr val="0B5394"/>
              </a:solidFill>
            </a:endParaRPr>
          </a:p>
          <a:p>
            <a:pPr marL="0" lvl="0" indent="0" algn="ctr" rtl="0">
              <a:spcBef>
                <a:spcPts val="0"/>
              </a:spcBef>
              <a:spcAft>
                <a:spcPts val="0"/>
              </a:spcAft>
              <a:buNone/>
            </a:pPr>
            <a:r>
              <a:rPr lang="fr" sz="1000">
                <a:solidFill>
                  <a:srgbClr val="0B5394"/>
                </a:solidFill>
              </a:rPr>
              <a:t>Amour</a:t>
            </a:r>
            <a:endParaRPr sz="1000">
              <a:solidFill>
                <a:srgbClr val="0B5394"/>
              </a:solidFill>
            </a:endParaRPr>
          </a:p>
          <a:p>
            <a:pPr marL="0" lvl="0" indent="0" algn="ctr" rtl="0">
              <a:spcBef>
                <a:spcPts val="0"/>
              </a:spcBef>
              <a:spcAft>
                <a:spcPts val="0"/>
              </a:spcAft>
              <a:buNone/>
            </a:pPr>
            <a:r>
              <a:rPr lang="fr" sz="1000">
                <a:solidFill>
                  <a:srgbClr val="0B5394"/>
                </a:solidFill>
              </a:rPr>
              <a:t>Colère</a:t>
            </a:r>
            <a:endParaRPr sz="1000">
              <a:solidFill>
                <a:srgbClr val="0B5394"/>
              </a:solidFill>
            </a:endParaRPr>
          </a:p>
        </p:txBody>
      </p:sp>
      <p:sp>
        <p:nvSpPr>
          <p:cNvPr id="127" name="Google Shape;127;p21"/>
          <p:cNvSpPr txBox="1"/>
          <p:nvPr/>
        </p:nvSpPr>
        <p:spPr>
          <a:xfrm>
            <a:off x="7205725" y="3963600"/>
            <a:ext cx="15021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000">
                <a:solidFill>
                  <a:srgbClr val="0B5394"/>
                </a:solidFill>
              </a:rPr>
              <a:t>Sucres</a:t>
            </a:r>
            <a:endParaRPr sz="1000">
              <a:solidFill>
                <a:srgbClr val="0B5394"/>
              </a:solidFill>
            </a:endParaRPr>
          </a:p>
          <a:p>
            <a:pPr marL="0" lvl="0" indent="0" algn="ctr" rtl="0">
              <a:spcBef>
                <a:spcPts val="0"/>
              </a:spcBef>
              <a:spcAft>
                <a:spcPts val="0"/>
              </a:spcAft>
              <a:buNone/>
            </a:pPr>
            <a:r>
              <a:rPr lang="fr" sz="1000">
                <a:solidFill>
                  <a:srgbClr val="0B5394"/>
                </a:solidFill>
              </a:rPr>
              <a:t>Graisses</a:t>
            </a:r>
            <a:endParaRPr sz="1000">
              <a:solidFill>
                <a:srgbClr val="0B5394"/>
              </a:solidFill>
            </a:endParaRPr>
          </a:p>
        </p:txBody>
      </p:sp>
      <p:pic>
        <p:nvPicPr>
          <p:cNvPr id="128" name="Google Shape;128;p21"/>
          <p:cNvPicPr preferRelativeResize="0"/>
          <p:nvPr/>
        </p:nvPicPr>
        <p:blipFill>
          <a:blip r:embed="rId5">
            <a:alphaModFix/>
          </a:blip>
          <a:stretch>
            <a:fillRect/>
          </a:stretch>
        </p:blipFill>
        <p:spPr>
          <a:xfrm>
            <a:off x="4085987" y="3038100"/>
            <a:ext cx="925499" cy="925499"/>
          </a:xfrm>
          <a:prstGeom prst="rect">
            <a:avLst/>
          </a:prstGeom>
          <a:noFill/>
          <a:ln>
            <a:noFill/>
          </a:ln>
        </p:spPr>
      </p:pic>
      <p:pic>
        <p:nvPicPr>
          <p:cNvPr id="129" name="Google Shape;129;p21"/>
          <p:cNvPicPr preferRelativeResize="0"/>
          <p:nvPr/>
        </p:nvPicPr>
        <p:blipFill>
          <a:blip r:embed="rId6">
            <a:alphaModFix/>
          </a:blip>
          <a:stretch>
            <a:fillRect/>
          </a:stretch>
        </p:blipFill>
        <p:spPr>
          <a:xfrm>
            <a:off x="725126" y="991943"/>
            <a:ext cx="924196" cy="925499"/>
          </a:xfrm>
          <a:prstGeom prst="rect">
            <a:avLst/>
          </a:prstGeom>
          <a:noFill/>
          <a:ln>
            <a:noFill/>
          </a:ln>
        </p:spPr>
      </p:pic>
      <p:pic>
        <p:nvPicPr>
          <p:cNvPr id="130" name="Google Shape;130;p21"/>
          <p:cNvPicPr preferRelativeResize="0"/>
          <p:nvPr/>
        </p:nvPicPr>
        <p:blipFill>
          <a:blip r:embed="rId7">
            <a:alphaModFix/>
          </a:blip>
          <a:stretch>
            <a:fillRect/>
          </a:stretch>
        </p:blipFill>
        <p:spPr>
          <a:xfrm>
            <a:off x="2381500" y="991943"/>
            <a:ext cx="925499" cy="925499"/>
          </a:xfrm>
          <a:prstGeom prst="rect">
            <a:avLst/>
          </a:prstGeom>
          <a:noFill/>
          <a:ln>
            <a:noFill/>
          </a:ln>
        </p:spPr>
      </p:pic>
      <p:pic>
        <p:nvPicPr>
          <p:cNvPr id="131" name="Google Shape;131;p21"/>
          <p:cNvPicPr preferRelativeResize="0"/>
          <p:nvPr/>
        </p:nvPicPr>
        <p:blipFill>
          <a:blip r:embed="rId8">
            <a:alphaModFix/>
          </a:blip>
          <a:stretch>
            <a:fillRect/>
          </a:stretch>
        </p:blipFill>
        <p:spPr>
          <a:xfrm>
            <a:off x="4085675" y="991943"/>
            <a:ext cx="925499" cy="925499"/>
          </a:xfrm>
          <a:prstGeom prst="rect">
            <a:avLst/>
          </a:prstGeom>
          <a:noFill/>
          <a:ln>
            <a:noFill/>
          </a:ln>
        </p:spPr>
      </p:pic>
      <p:pic>
        <p:nvPicPr>
          <p:cNvPr id="132" name="Google Shape;132;p21"/>
          <p:cNvPicPr preferRelativeResize="0"/>
          <p:nvPr/>
        </p:nvPicPr>
        <p:blipFill>
          <a:blip r:embed="rId9">
            <a:alphaModFix/>
          </a:blip>
          <a:stretch>
            <a:fillRect/>
          </a:stretch>
        </p:blipFill>
        <p:spPr>
          <a:xfrm>
            <a:off x="5790501" y="3038100"/>
            <a:ext cx="924196" cy="925499"/>
          </a:xfrm>
          <a:prstGeom prst="rect">
            <a:avLst/>
          </a:prstGeom>
          <a:noFill/>
          <a:ln>
            <a:noFill/>
          </a:ln>
        </p:spPr>
      </p:pic>
      <p:pic>
        <p:nvPicPr>
          <p:cNvPr id="133" name="Google Shape;133;p21"/>
          <p:cNvPicPr preferRelativeResize="0"/>
          <p:nvPr/>
        </p:nvPicPr>
        <p:blipFill>
          <a:blip r:embed="rId10">
            <a:alphaModFix/>
          </a:blip>
          <a:stretch>
            <a:fillRect/>
          </a:stretch>
        </p:blipFill>
        <p:spPr>
          <a:xfrm>
            <a:off x="5789850" y="991943"/>
            <a:ext cx="925499" cy="925499"/>
          </a:xfrm>
          <a:prstGeom prst="rect">
            <a:avLst/>
          </a:prstGeom>
          <a:noFill/>
          <a:ln>
            <a:noFill/>
          </a:ln>
        </p:spPr>
      </p:pic>
      <p:pic>
        <p:nvPicPr>
          <p:cNvPr id="134" name="Google Shape;134;p21"/>
          <p:cNvPicPr preferRelativeResize="0"/>
          <p:nvPr/>
        </p:nvPicPr>
        <p:blipFill>
          <a:blip r:embed="rId11">
            <a:alphaModFix/>
          </a:blip>
          <a:stretch>
            <a:fillRect/>
          </a:stretch>
        </p:blipFill>
        <p:spPr>
          <a:xfrm>
            <a:off x="7494025" y="3038100"/>
            <a:ext cx="925499" cy="925499"/>
          </a:xfrm>
          <a:prstGeom prst="rect">
            <a:avLst/>
          </a:prstGeom>
          <a:noFill/>
          <a:ln>
            <a:noFill/>
          </a:ln>
        </p:spPr>
      </p:pic>
      <p:pic>
        <p:nvPicPr>
          <p:cNvPr id="135" name="Google Shape;135;p21"/>
          <p:cNvPicPr preferRelativeResize="0"/>
          <p:nvPr/>
        </p:nvPicPr>
        <p:blipFill>
          <a:blip r:embed="rId12">
            <a:alphaModFix/>
          </a:blip>
          <a:stretch>
            <a:fillRect/>
          </a:stretch>
        </p:blipFill>
        <p:spPr>
          <a:xfrm>
            <a:off x="7494676" y="991943"/>
            <a:ext cx="924196" cy="925499"/>
          </a:xfrm>
          <a:prstGeom prst="rect">
            <a:avLst/>
          </a:prstGeom>
          <a:noFill/>
          <a:ln>
            <a:noFill/>
          </a:ln>
        </p:spPr>
      </p:pic>
      <p:pic>
        <p:nvPicPr>
          <p:cNvPr id="136" name="Google Shape;136;p21"/>
          <p:cNvPicPr preferRelativeResize="0"/>
          <p:nvPr/>
        </p:nvPicPr>
        <p:blipFill>
          <a:blip r:embed="rId13">
            <a:alphaModFix/>
          </a:blip>
          <a:stretch>
            <a:fillRect/>
          </a:stretch>
        </p:blipFill>
        <p:spPr>
          <a:xfrm>
            <a:off x="724175" y="3038100"/>
            <a:ext cx="925499" cy="925499"/>
          </a:xfrm>
          <a:prstGeom prst="rect">
            <a:avLst/>
          </a:prstGeom>
          <a:noFill/>
          <a:ln>
            <a:noFill/>
          </a:ln>
        </p:spPr>
      </p:pic>
      <p:pic>
        <p:nvPicPr>
          <p:cNvPr id="137" name="Google Shape;137;p21"/>
          <p:cNvPicPr preferRelativeResize="0"/>
          <p:nvPr/>
        </p:nvPicPr>
        <p:blipFill>
          <a:blip r:embed="rId14">
            <a:alphaModFix/>
          </a:blip>
          <a:stretch>
            <a:fillRect/>
          </a:stretch>
        </p:blipFill>
        <p:spPr>
          <a:xfrm>
            <a:off x="2405075" y="3038100"/>
            <a:ext cx="925499" cy="925499"/>
          </a:xfrm>
          <a:prstGeom prst="rect">
            <a:avLst/>
          </a:prstGeom>
          <a:noFill/>
          <a:ln>
            <a:noFill/>
          </a:ln>
        </p:spPr>
      </p:pic>
      <p:pic>
        <p:nvPicPr>
          <p:cNvPr id="2" name="Audio 1">
            <a:hlinkClick r:id="" action="ppaction://media"/>
            <a:extLst>
              <a:ext uri="{FF2B5EF4-FFF2-40B4-BE49-F238E27FC236}">
                <a16:creationId xmlns:a16="http://schemas.microsoft.com/office/drawing/2014/main" id="{6CA4FCE4-6A12-8AED-589E-817CE0A46D0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272"/>
    </mc:Choice>
    <mc:Fallback>
      <p:transition spd="slow" advTm="42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719</TotalTime>
  <Words>2062</Words>
  <Application>Microsoft Macintosh PowerPoint</Application>
  <PresentationFormat>Affichage à l'écran (16:9)</PresentationFormat>
  <Paragraphs>353</Paragraphs>
  <Slides>16</Slides>
  <Notes>16</Notes>
  <HiddenSlides>0</HiddenSlides>
  <MMClips>15</MMClips>
  <ScaleCrop>false</ScaleCrop>
  <HeadingPairs>
    <vt:vector size="6" baseType="variant">
      <vt:variant>
        <vt:lpstr>Polices utilisées</vt:lpstr>
      </vt:variant>
      <vt:variant>
        <vt:i4>1</vt:i4>
      </vt:variant>
      <vt:variant>
        <vt:lpstr>Thème</vt:lpstr>
      </vt:variant>
      <vt:variant>
        <vt:i4>1</vt:i4>
      </vt:variant>
      <vt:variant>
        <vt:lpstr>Titres des diapositives</vt:lpstr>
      </vt:variant>
      <vt:variant>
        <vt:i4>16</vt:i4>
      </vt:variant>
    </vt:vector>
  </HeadingPairs>
  <TitlesOfParts>
    <vt:vector size="18" baseType="lpstr">
      <vt:lpstr>Arial</vt:lpstr>
      <vt:lpstr>Simple Light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Laurent Lecardeur</cp:lastModifiedBy>
  <cp:revision>3</cp:revision>
  <dcterms:modified xsi:type="dcterms:W3CDTF">2023-06-06T04:45:18Z</dcterms:modified>
</cp:coreProperties>
</file>